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8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2" r:id="rId13"/>
    <p:sldId id="273" r:id="rId14"/>
    <p:sldId id="274" r:id="rId15"/>
    <p:sldId id="276" r:id="rId16"/>
    <p:sldId id="269" r:id="rId17"/>
    <p:sldId id="278" r:id="rId18"/>
    <p:sldId id="284" r:id="rId19"/>
    <p:sldId id="289" r:id="rId20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9C1AE-EB60-48BD-AFD4-2C335CC39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06D82A-05E3-432B-A27D-234ED6F6DA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2AA1F-C8B1-405B-819E-3BBCCFCE9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45265-4B5E-4743-ABF5-1328F04DC610}" type="datetimeFigureOut">
              <a:rPr lang="th-TH" smtClean="0"/>
              <a:t>09/08/67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765B9-2F0F-4A96-9143-3E0527E88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5DE18-A2F5-4FCD-A367-80E7DF0B4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C13D-4153-4944-8587-C27B8B493F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97762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3E0F1-97F1-440C-BD3B-20970402E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AB1012-1DE2-4183-B4B9-A679DF3481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370D6-B29C-4CA3-8862-F09E01BA1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45265-4B5E-4743-ABF5-1328F04DC610}" type="datetimeFigureOut">
              <a:rPr lang="th-TH" smtClean="0"/>
              <a:t>09/08/67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66176-D7B8-49CA-A3F5-ACB9BFDFF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8D883-8D54-4713-A81B-0E1061E43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C13D-4153-4944-8587-C27B8B493F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89121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F4B31A-535A-4ED0-A13D-5A07C82CEB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60D62E-2027-40C9-ABAF-5FD49A108A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02357-D715-492D-96B4-5FA59DDFC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45265-4B5E-4743-ABF5-1328F04DC610}" type="datetimeFigureOut">
              <a:rPr lang="th-TH" smtClean="0"/>
              <a:t>09/08/67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CCC342-250C-4F6C-8FB3-2336EF554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59A82-3F14-4938-A968-9EA8796ED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C13D-4153-4944-8587-C27B8B493F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26758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52BA9-4FCB-4C8D-A553-8D2110323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93684-8C10-46D5-8339-ACDC280D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45C1F-EE23-42D2-A2CA-23EFD21A9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45265-4B5E-4743-ABF5-1328F04DC610}" type="datetimeFigureOut">
              <a:rPr lang="th-TH" smtClean="0"/>
              <a:t>09/08/67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5839EF-6DE1-4E1E-BE80-C4FF70DB0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A4DDE-F184-4EEC-95B9-2BE9C5C4E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C13D-4153-4944-8587-C27B8B493F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21856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73E26-DF5E-47B7-888C-18BF61F68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54E3E-64D6-4187-B772-3106E5D113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95C5B-5F71-4CDE-A6C3-FFFAA2C8F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45265-4B5E-4743-ABF5-1328F04DC610}" type="datetimeFigureOut">
              <a:rPr lang="th-TH" smtClean="0"/>
              <a:t>09/08/67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43EF4-5B1F-4791-A0D1-5DAF68A37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C001D-F1DF-4B44-BA1F-858DDAA59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C13D-4153-4944-8587-C27B8B493F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08820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C887E-4927-42B2-BB03-24D9D8C92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59991-5308-4D23-9671-AC6E29ECFE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54AF46-A53A-4009-90A0-C9EA96FCC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11E977-DAEB-4950-95CD-BA56665F6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45265-4B5E-4743-ABF5-1328F04DC610}" type="datetimeFigureOut">
              <a:rPr lang="th-TH" smtClean="0"/>
              <a:t>09/08/67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F20EE-B34F-49E4-A1F2-BABB256DB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030499-FFD4-41FF-93D3-277ED84E6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C13D-4153-4944-8587-C27B8B493F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1033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24BA4-C052-4F32-8549-408064C9B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841C6-5E72-4DE3-B233-B0216E68D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C32427-614A-46A3-8FAF-AEDEAFDA59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A20DF8-57A3-4CA8-8439-C54A773CF0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FEFFB1-7ADC-43A7-AF1C-F3AAD9BE86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DFE105-FC55-4D71-9674-D4D755E38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45265-4B5E-4743-ABF5-1328F04DC610}" type="datetimeFigureOut">
              <a:rPr lang="th-TH" smtClean="0"/>
              <a:t>09/08/67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374D92-714F-4A65-9428-2E55E811D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CF6953-A31B-4407-A098-94D5F2EBB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C13D-4153-4944-8587-C27B8B493F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95794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E502E-0425-400F-AAEC-1561F47C4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BC66FD-4E25-4421-B74D-2E7C93B8B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45265-4B5E-4743-ABF5-1328F04DC610}" type="datetimeFigureOut">
              <a:rPr lang="th-TH" smtClean="0"/>
              <a:t>09/08/67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CDE5FD-DF08-40EF-AC23-69C57894C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E44B5C-06CF-470C-A09E-6724358E3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C13D-4153-4944-8587-C27B8B493F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20476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B53904-F3A7-40FA-8B4B-83E188068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45265-4B5E-4743-ABF5-1328F04DC610}" type="datetimeFigureOut">
              <a:rPr lang="th-TH" smtClean="0"/>
              <a:t>09/08/67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9C6CD3-A4AB-4659-9388-473A19598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32F33-790E-4390-8BF5-8E03D84C2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C13D-4153-4944-8587-C27B8B493F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18974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8B516-89FE-4477-B4A0-585F06E1D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FE497-0F3D-47AA-AB91-561EB6D35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96EB98-364E-41EC-89E6-C3B3CCD1A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AF164E-15C5-42DD-A8CD-C927CE9EC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45265-4B5E-4743-ABF5-1328F04DC610}" type="datetimeFigureOut">
              <a:rPr lang="th-TH" smtClean="0"/>
              <a:t>09/08/67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FC7C7C-56E4-4041-A956-82F83FE2B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2AEB2C-4259-417B-8AFA-073046E07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C13D-4153-4944-8587-C27B8B493F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65286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A3FB0-A9D8-4A9A-80F5-A15650303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AEBCE-9488-4ADE-A5B4-1FF0C13FDD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072DC1-57BA-4D92-9B30-17A5A9323F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6D0661-363E-4AE7-A60C-D2236A16B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45265-4B5E-4743-ABF5-1328F04DC610}" type="datetimeFigureOut">
              <a:rPr lang="th-TH" smtClean="0"/>
              <a:t>09/08/67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3BB45-A353-413E-9C2D-FC65F0F0E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5614DD-BA53-4708-9C44-3D7255F72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C13D-4153-4944-8587-C27B8B493F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97014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B8D3DB-33DB-4FBE-92E8-43728874C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647BD-ED71-44DC-953A-B5654BF8E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B8250-4796-4C55-ACD2-5C2B75F7B6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845265-4B5E-4743-ABF5-1328F04DC610}" type="datetimeFigureOut">
              <a:rPr lang="th-TH" smtClean="0"/>
              <a:t>09/08/67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0F1FF1-DE06-4C2B-84BA-8A2D820EA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B420E-AEAB-48EA-A883-694B262917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D3C13D-4153-4944-8587-C27B8B493F6A}" type="slidenum">
              <a:rPr lang="th-TH" smtClean="0"/>
              <a:t>‹#›</a:t>
            </a:fld>
            <a:endParaRPr lang="th-T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A5AA06-CA1E-4CC8-9A17-80686CBC45D2}"/>
              </a:ext>
            </a:extLst>
          </p:cNvPr>
          <p:cNvSpPr txBox="1"/>
          <p:nvPr userDrawn="1"/>
        </p:nvSpPr>
        <p:spPr>
          <a:xfrm>
            <a:off x="0" y="-1"/>
            <a:ext cx="12192000" cy="36933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APP110 - </a:t>
            </a:r>
            <a:r>
              <a:rPr lang="th-TH" sz="1800" dirty="0"/>
              <a:t>การบันทึกชำระหนี้แบบไม่ผ่านการตั้งหนี้ และจ่ายชำระล่วงหน้า</a:t>
            </a:r>
            <a:r>
              <a:rPr lang="th-TH" sz="1600" dirty="0"/>
              <a:t>(</a:t>
            </a:r>
            <a:r>
              <a:rPr lang="en-US" sz="1600" dirty="0"/>
              <a:t>AP Payment Entry : Manual Miscellaneous Payment and Prepayment)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4272154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271" y="1701786"/>
            <a:ext cx="11341458" cy="3454428"/>
          </a:xfrm>
          <a:noFill/>
        </p:spPr>
        <p:txBody>
          <a:bodyPr>
            <a:normAutofit/>
          </a:bodyPr>
          <a:lstStyle/>
          <a:p>
            <a:pPr algn="ctr"/>
            <a:r>
              <a:rPr lang="en-US" b="1" dirty="0">
                <a:ln w="95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APP110</a:t>
            </a:r>
            <a:r>
              <a:rPr lang="th-TH" b="1" dirty="0">
                <a:ln w="95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การบันทึกชำระหนี้แบบไม่ผ่านการตั้งหนี้ และจ่ายชำระล่วงหน้า(</a:t>
            </a:r>
            <a:r>
              <a:rPr lang="en-US" b="1" dirty="0">
                <a:ln w="95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AP Payment Entry : Manual Miscellaneous Payment and Prepayment)</a:t>
            </a:r>
            <a:br>
              <a:rPr lang="th-TH" b="1" dirty="0">
                <a:ln w="22225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</a:br>
            <a:endParaRPr lang="th-TH" b="1" dirty="0">
              <a:ln w="22225">
                <a:solidFill>
                  <a:schemeClr val="accent2">
                    <a:lumMod val="50000"/>
                  </a:schemeClr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3474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88EB93B-9C57-4AD3-9572-5567E016A4B5}"/>
              </a:ext>
            </a:extLst>
          </p:cNvPr>
          <p:cNvGrpSpPr/>
          <p:nvPr/>
        </p:nvGrpSpPr>
        <p:grpSpPr>
          <a:xfrm>
            <a:off x="332684" y="527763"/>
            <a:ext cx="11526631" cy="5802473"/>
            <a:chOff x="332684" y="113135"/>
            <a:chExt cx="11526631" cy="580247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5DD017B-AC74-405F-8D88-8E8F6DB347A0}"/>
                </a:ext>
              </a:extLst>
            </p:cNvPr>
            <p:cNvGrpSpPr/>
            <p:nvPr/>
          </p:nvGrpSpPr>
          <p:grpSpPr>
            <a:xfrm>
              <a:off x="332684" y="606423"/>
              <a:ext cx="11526631" cy="5309185"/>
              <a:chOff x="345233" y="597092"/>
              <a:chExt cx="11526631" cy="530918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716E0F74-CBA4-4973-877C-C23C1639DF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21170" b="32513"/>
              <a:stretch/>
            </p:blipFill>
            <p:spPr>
              <a:xfrm>
                <a:off x="345233" y="597092"/>
                <a:ext cx="11526631" cy="5309185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3F4A55B-6867-4A90-B21A-435806100F5C}"/>
                  </a:ext>
                </a:extLst>
              </p:cNvPr>
              <p:cNvSpPr/>
              <p:nvPr/>
            </p:nvSpPr>
            <p:spPr>
              <a:xfrm>
                <a:off x="3103982" y="3870347"/>
                <a:ext cx="4117912" cy="19780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sp>
          <p:nvSpPr>
            <p:cNvPr id="6" name="Title 2">
              <a:extLst>
                <a:ext uri="{FF2B5EF4-FFF2-40B4-BE49-F238E27FC236}">
                  <a16:creationId xmlns:a16="http://schemas.microsoft.com/office/drawing/2014/main" id="{EA1167AC-0DB2-4AB7-82B1-23FF7F3ECB72}"/>
                </a:ext>
              </a:extLst>
            </p:cNvPr>
            <p:cNvSpPr txBox="1">
              <a:spLocks/>
            </p:cNvSpPr>
            <p:nvPr/>
          </p:nvSpPr>
          <p:spPr>
            <a:xfrm>
              <a:off x="332684" y="113135"/>
              <a:ext cx="11526631" cy="493288"/>
            </a:xfrm>
            <a:prstGeom prst="rect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7400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0"/>
            </a:gradFill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dirty="0">
                  <a:latin typeface="Angsana New" panose="02020603050405020304" pitchFamily="18" charset="-34"/>
                  <a:cs typeface="Angsana New" panose="02020603050405020304" pitchFamily="18" charset="-34"/>
                  <a:sym typeface="Wingdings 2"/>
                </a:rPr>
                <a:t>Pre-Payment Account : </a:t>
              </a:r>
              <a:r>
                <a:rPr lang="th-TH" sz="2000" dirty="0">
                  <a:latin typeface="Angsana New" panose="02020603050405020304" pitchFamily="18" charset="-34"/>
                  <a:cs typeface="Angsana New" panose="02020603050405020304" pitchFamily="18" charset="-34"/>
                  <a:sym typeface="Wingdings 2"/>
                </a:rPr>
                <a:t>จะแสดงเลขที่บัญชีที่ </a:t>
              </a:r>
              <a:r>
                <a:rPr lang="en-US" sz="2000" dirty="0">
                  <a:latin typeface="Angsana New" panose="02020603050405020304" pitchFamily="18" charset="-34"/>
                  <a:cs typeface="Angsana New" panose="02020603050405020304" pitchFamily="18" charset="-34"/>
                  <a:sym typeface="Wingdings 2"/>
                </a:rPr>
                <a:t>Default </a:t>
              </a:r>
              <a:r>
                <a:rPr lang="th-TH" sz="2000" dirty="0">
                  <a:latin typeface="Angsana New" panose="02020603050405020304" pitchFamily="18" charset="-34"/>
                  <a:cs typeface="Angsana New" panose="02020603050405020304" pitchFamily="18" charset="-34"/>
                  <a:sym typeface="Wingdings 2"/>
                </a:rPr>
                <a:t> ไว้ ถ้าต้องการเปลี่ยนให้คลิกเลือกใส่เลขที่บัญชีที่ต้องการ</a:t>
              </a:r>
            </a:p>
            <a:p>
              <a:endPara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6032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8F4DA09-EE4A-4109-A7AA-8F3938435D9D}"/>
              </a:ext>
            </a:extLst>
          </p:cNvPr>
          <p:cNvGrpSpPr/>
          <p:nvPr/>
        </p:nvGrpSpPr>
        <p:grpSpPr>
          <a:xfrm>
            <a:off x="664466" y="473623"/>
            <a:ext cx="10863068" cy="5910754"/>
            <a:chOff x="839755" y="746449"/>
            <a:chExt cx="10863068" cy="591075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664382D-7EC7-4E46-9C89-CD99CEAF045C}"/>
                </a:ext>
              </a:extLst>
            </p:cNvPr>
            <p:cNvGrpSpPr/>
            <p:nvPr/>
          </p:nvGrpSpPr>
          <p:grpSpPr>
            <a:xfrm>
              <a:off x="839755" y="1394509"/>
              <a:ext cx="10863068" cy="5262694"/>
              <a:chOff x="587828" y="395105"/>
              <a:chExt cx="10870163" cy="5371213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E752228-16B9-4ADC-B66E-91A4DCED65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21939" b="28307"/>
              <a:stretch/>
            </p:blipFill>
            <p:spPr>
              <a:xfrm>
                <a:off x="587828" y="395105"/>
                <a:ext cx="10870163" cy="5371213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EFB90DC-FC4B-462A-B5AF-909F2A1610CC}"/>
                  </a:ext>
                </a:extLst>
              </p:cNvPr>
              <p:cNvSpPr/>
              <p:nvPr/>
            </p:nvSpPr>
            <p:spPr>
              <a:xfrm>
                <a:off x="1362269" y="1222310"/>
                <a:ext cx="1539551" cy="18661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3891E5E-2AC8-4542-AB3C-167F57D6F8CB}"/>
                  </a:ext>
                </a:extLst>
              </p:cNvPr>
              <p:cNvSpPr/>
              <p:nvPr/>
            </p:nvSpPr>
            <p:spPr>
              <a:xfrm>
                <a:off x="1362270" y="578499"/>
                <a:ext cx="447869" cy="12129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7917E6-D63E-44CB-9B8D-E30BB61361BF}"/>
                </a:ext>
              </a:extLst>
            </p:cNvPr>
            <p:cNvSpPr txBox="1"/>
            <p:nvPr/>
          </p:nvSpPr>
          <p:spPr>
            <a:xfrm>
              <a:off x="839756" y="746449"/>
              <a:ext cx="10863067" cy="648060"/>
            </a:xfrm>
            <a:prstGeom prst="rect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7400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0"/>
            </a:gradFill>
          </p:spPr>
          <p:txBody>
            <a:bodyPr wrap="square" rtlCol="0">
              <a:spAutoFit/>
            </a:bodyPr>
            <a:lstStyle/>
            <a:p>
              <a:r>
                <a:rPr lang="th-TH" sz="2000" u="sng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ตรวจสอบการบันทึกบัญชี </a:t>
              </a:r>
            </a:p>
            <a:p>
              <a:r>
                <a:rPr lang="th-TH" sz="2000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-ไปที่ </a:t>
              </a:r>
              <a:r>
                <a:rPr lang="en-US" sz="2000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“Actions” </a:t>
              </a:r>
              <a:r>
                <a:rPr lang="th-TH" sz="2000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-เลือก </a:t>
              </a:r>
              <a:r>
                <a:rPr lang="en-US" sz="2000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“Print Group Edit List”</a:t>
              </a:r>
              <a:endPara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324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5E384B-4AE5-4B60-8A57-9AD0A55DF0CC}"/>
              </a:ext>
            </a:extLst>
          </p:cNvPr>
          <p:cNvGrpSpPr/>
          <p:nvPr/>
        </p:nvGrpSpPr>
        <p:grpSpPr>
          <a:xfrm>
            <a:off x="3646362" y="1185006"/>
            <a:ext cx="4899276" cy="4487987"/>
            <a:chOff x="3646362" y="794275"/>
            <a:chExt cx="4899276" cy="448798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DBB4717-3F65-4C69-9C68-905702078991}"/>
                </a:ext>
              </a:extLst>
            </p:cNvPr>
            <p:cNvGrpSpPr/>
            <p:nvPr/>
          </p:nvGrpSpPr>
          <p:grpSpPr>
            <a:xfrm>
              <a:off x="3646362" y="1287625"/>
              <a:ext cx="4899276" cy="3994637"/>
              <a:chOff x="3646362" y="1287625"/>
              <a:chExt cx="4899276" cy="3994637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3ECBBF4-BE7C-4AC6-9E18-4076DD9AC1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46362" y="1287625"/>
                <a:ext cx="4899276" cy="3994637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8061D18-5F80-4114-BD50-698230ADC0FD}"/>
                  </a:ext>
                </a:extLst>
              </p:cNvPr>
              <p:cNvSpPr/>
              <p:nvPr/>
            </p:nvSpPr>
            <p:spPr>
              <a:xfrm>
                <a:off x="4777274" y="1838185"/>
                <a:ext cx="242595" cy="21455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sp>
          <p:nvSpPr>
            <p:cNvPr id="6" name="Title 2">
              <a:extLst>
                <a:ext uri="{FF2B5EF4-FFF2-40B4-BE49-F238E27FC236}">
                  <a16:creationId xmlns:a16="http://schemas.microsoft.com/office/drawing/2014/main" id="{A6CA1DD0-10ED-4BA7-A40F-20FF7981DB43}"/>
                </a:ext>
              </a:extLst>
            </p:cNvPr>
            <p:cNvSpPr txBox="1">
              <a:spLocks/>
            </p:cNvSpPr>
            <p:nvPr/>
          </p:nvSpPr>
          <p:spPr>
            <a:xfrm>
              <a:off x="3646362" y="794275"/>
              <a:ext cx="4899276" cy="493349"/>
            </a:xfrm>
            <a:prstGeom prst="rect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7400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0"/>
            </a:gradFill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th-TH" sz="2000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เลือก </a:t>
              </a:r>
              <a:r>
                <a:rPr lang="en-US" sz="2000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        </a:t>
              </a:r>
              <a:r>
                <a:rPr lang="en-US" sz="2000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“Print Preview”</a:t>
              </a:r>
              <a:endPara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AFD6582-C235-4180-B0DB-AFCC7583D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0468" t="7952" r="7547" b="87532"/>
            <a:stretch/>
          </p:blipFill>
          <p:spPr>
            <a:xfrm>
              <a:off x="4147770" y="821453"/>
              <a:ext cx="257914" cy="329831"/>
            </a:xfrm>
            <a:prstGeom prst="rect">
              <a:avLst/>
            </a:prstGeom>
            <a:ln w="38100" cap="sq">
              <a:noFill/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38157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7655F5-39E1-4DA1-9ADD-4CFCBE03F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61" y="785292"/>
            <a:ext cx="8061559" cy="56643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B8A542-9C4D-4B81-B4E4-1BCB66021C37}"/>
              </a:ext>
            </a:extLst>
          </p:cNvPr>
          <p:cNvSpPr txBox="1"/>
          <p:nvPr/>
        </p:nvSpPr>
        <p:spPr>
          <a:xfrm>
            <a:off x="294581" y="351234"/>
            <a:ext cx="11558878" cy="52322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7400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th-TH" b="1" dirty="0"/>
              <a:t>ตัวอย่าง การบันทึกบัญชี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F70807-8DBB-4E88-A107-D48F67F4261B}"/>
              </a:ext>
            </a:extLst>
          </p:cNvPr>
          <p:cNvSpPr txBox="1"/>
          <p:nvPr/>
        </p:nvSpPr>
        <p:spPr>
          <a:xfrm>
            <a:off x="8548020" y="874454"/>
            <a:ext cx="3305439" cy="5693866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7400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โดยต้องตรวจสอบ ดังนี้</a:t>
            </a:r>
          </a:p>
          <a:p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-รหัสบัญชี  ชื่อบัญชี ถูกต้องหรือไม่</a:t>
            </a:r>
          </a:p>
          <a:p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-จำนวนเงิน ยอดดุลบัญชี  ระหว่าง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Debit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และ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Credit </a:t>
            </a:r>
            <a:endParaRPr lang="th-TH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-ถ้าถูกต้องแล้วกด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Print paper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เพื่อให้ผู้บริหารอนุมัติการจ่ายต่อไป</a:t>
            </a:r>
          </a:p>
          <a:p>
            <a:endParaRPr lang="th-TH" sz="1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th-TH" sz="1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th-TH" sz="1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th-TH" sz="1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th-TH" sz="1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th-TH" sz="1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th-TH" sz="1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th-TH" sz="1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th-TH" sz="1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th-TH" sz="1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th-TH" sz="1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th-TH" sz="1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th-TH" sz="1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th-TH" sz="1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E330EC-2964-4BDA-BE2D-F2D8B73AC37B}"/>
              </a:ext>
            </a:extLst>
          </p:cNvPr>
          <p:cNvSpPr/>
          <p:nvPr/>
        </p:nvSpPr>
        <p:spPr>
          <a:xfrm>
            <a:off x="623620" y="4191000"/>
            <a:ext cx="7710755" cy="10287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97186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8280E86-C1A8-481B-8BD5-3EF2C83AB16D}"/>
              </a:ext>
            </a:extLst>
          </p:cNvPr>
          <p:cNvGrpSpPr/>
          <p:nvPr/>
        </p:nvGrpSpPr>
        <p:grpSpPr>
          <a:xfrm>
            <a:off x="435324" y="529057"/>
            <a:ext cx="11321351" cy="5799886"/>
            <a:chOff x="316561" y="474344"/>
            <a:chExt cx="11321351" cy="579988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8DDFA73-EEE9-4FF8-A4E3-3AF5121457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2168" b="30868"/>
            <a:stretch/>
          </p:blipFill>
          <p:spPr>
            <a:xfrm>
              <a:off x="338541" y="874454"/>
              <a:ext cx="11299371" cy="5399776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42EA839-DA55-43D3-B7D0-776B62924F22}"/>
                </a:ext>
              </a:extLst>
            </p:cNvPr>
            <p:cNvSpPr/>
            <p:nvPr/>
          </p:nvSpPr>
          <p:spPr>
            <a:xfrm>
              <a:off x="1145332" y="2316324"/>
              <a:ext cx="1595535" cy="17728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6934493-76BE-4540-A25B-3FDC42514FFB}"/>
                </a:ext>
              </a:extLst>
            </p:cNvPr>
            <p:cNvSpPr/>
            <p:nvPr/>
          </p:nvSpPr>
          <p:spPr>
            <a:xfrm>
              <a:off x="1259630" y="513182"/>
              <a:ext cx="447869" cy="12129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13BFD9-69CB-4899-B775-AB8469D1507C}"/>
                </a:ext>
              </a:extLst>
            </p:cNvPr>
            <p:cNvSpPr txBox="1"/>
            <p:nvPr/>
          </p:nvSpPr>
          <p:spPr>
            <a:xfrm>
              <a:off x="316561" y="474344"/>
              <a:ext cx="11321351" cy="400110"/>
            </a:xfrm>
            <a:prstGeom prst="rect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7400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0"/>
            </a:gradFill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cs typeface="+mj-cs"/>
                </a:rPr>
                <a:t>เมื่อตรวจสอบการบันทึกบัญชีเรียบร้อยแล้ว ไปที่ </a:t>
              </a:r>
              <a:r>
                <a:rPr lang="en-US" sz="2000" b="1" dirty="0">
                  <a:cs typeface="+mj-cs"/>
                </a:rPr>
                <a:t>Actions </a:t>
              </a:r>
              <a:r>
                <a:rPr lang="th-TH" sz="2000" b="1" dirty="0">
                  <a:cs typeface="+mj-cs"/>
                </a:rPr>
                <a:t>เลือก </a:t>
              </a:r>
              <a:r>
                <a:rPr lang="en-US" sz="2000" b="1" dirty="0">
                  <a:cs typeface="+mj-cs"/>
                </a:rPr>
                <a:t>Post</a:t>
              </a:r>
              <a:r>
                <a:rPr lang="th-TH" sz="2000" b="1" dirty="0">
                  <a:cs typeface="+mj-cs"/>
                </a:rPr>
                <a:t>..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8303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BD0AB91-54F1-48DD-82F8-D2C98CA68B0F}"/>
              </a:ext>
            </a:extLst>
          </p:cNvPr>
          <p:cNvGrpSpPr/>
          <p:nvPr/>
        </p:nvGrpSpPr>
        <p:grpSpPr>
          <a:xfrm>
            <a:off x="438149" y="831375"/>
            <a:ext cx="11315701" cy="5195250"/>
            <a:chOff x="294581" y="514647"/>
            <a:chExt cx="11315701" cy="519525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48FD998-0E1C-4CC0-9C5B-E6DA8467958C}"/>
                </a:ext>
              </a:extLst>
            </p:cNvPr>
            <p:cNvGrpSpPr/>
            <p:nvPr/>
          </p:nvGrpSpPr>
          <p:grpSpPr>
            <a:xfrm>
              <a:off x="294581" y="883979"/>
              <a:ext cx="11315701" cy="4825918"/>
              <a:chOff x="409574" y="403307"/>
              <a:chExt cx="11315701" cy="4825918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94C49EFF-164A-4953-9BA5-B7B5E4C952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-1" t="1" r="21824" b="47567"/>
              <a:stretch/>
            </p:blipFill>
            <p:spPr>
              <a:xfrm>
                <a:off x="409574" y="403307"/>
                <a:ext cx="11315701" cy="4083283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E69C6812-493D-4C3B-86E3-8BA99C13F6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4689" t="53224" r="37148" b="28712"/>
              <a:stretch/>
            </p:blipFill>
            <p:spPr>
              <a:xfrm>
                <a:off x="3971925" y="3391428"/>
                <a:ext cx="5325587" cy="1837797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93AF81F-DD43-441C-A60D-84D366CB1F84}"/>
                  </a:ext>
                </a:extLst>
              </p:cNvPr>
              <p:cNvSpPr/>
              <p:nvPr/>
            </p:nvSpPr>
            <p:spPr>
              <a:xfrm>
                <a:off x="4267200" y="3875507"/>
                <a:ext cx="257175" cy="24881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D3EA7E-A70F-4466-9E78-147574E06CCF}"/>
                </a:ext>
              </a:extLst>
            </p:cNvPr>
            <p:cNvSpPr txBox="1"/>
            <p:nvPr/>
          </p:nvSpPr>
          <p:spPr>
            <a:xfrm>
              <a:off x="294581" y="514647"/>
              <a:ext cx="11315701" cy="369332"/>
            </a:xfrm>
            <a:prstGeom prst="rect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7400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0"/>
            </a:gradFill>
          </p:spPr>
          <p:txBody>
            <a:bodyPr wrap="square" rtlCol="0">
              <a:spAutoFit/>
            </a:bodyPr>
            <a:lstStyle/>
            <a:p>
              <a:r>
                <a:rPr lang="th-TH" sz="1800" b="1" dirty="0">
                  <a:cs typeface="+mj-cs"/>
                </a:rPr>
                <a:t>เลือก </a:t>
              </a:r>
              <a:r>
                <a:rPr lang="en-US" sz="1800" b="1" dirty="0">
                  <a:cs typeface="+mj-cs"/>
                </a:rPr>
                <a:t>Submit </a:t>
              </a:r>
              <a:r>
                <a:rPr lang="th-TH" sz="1800" b="1" dirty="0">
                  <a:cs typeface="+mj-cs"/>
                </a:rPr>
                <a:t>รายการจะถูกบันทึกบัญชีเรียบร้อย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4887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A59FCAD-5D87-40C7-AB57-84BC99D4CE4C}"/>
              </a:ext>
            </a:extLst>
          </p:cNvPr>
          <p:cNvGrpSpPr/>
          <p:nvPr/>
        </p:nvGrpSpPr>
        <p:grpSpPr>
          <a:xfrm>
            <a:off x="203720" y="605284"/>
            <a:ext cx="11784560" cy="5902817"/>
            <a:chOff x="251929" y="539970"/>
            <a:chExt cx="11784560" cy="590281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199D071-3241-4CD8-8C0A-12429D8C7DE1}"/>
                </a:ext>
              </a:extLst>
            </p:cNvPr>
            <p:cNvGrpSpPr/>
            <p:nvPr/>
          </p:nvGrpSpPr>
          <p:grpSpPr>
            <a:xfrm>
              <a:off x="251929" y="539970"/>
              <a:ext cx="11784560" cy="5902817"/>
              <a:chOff x="251929" y="539970"/>
              <a:chExt cx="11784560" cy="5902817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C4CF4EC-EB4B-451F-B440-F661632A5F4F}"/>
                  </a:ext>
                </a:extLst>
              </p:cNvPr>
              <p:cNvSpPr txBox="1"/>
              <p:nvPr/>
            </p:nvSpPr>
            <p:spPr>
              <a:xfrm>
                <a:off x="8493066" y="539970"/>
                <a:ext cx="3543423" cy="5896947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20000"/>
                      <a:lumOff val="80000"/>
                    </a:schemeClr>
                  </a:gs>
                  <a:gs pos="74000">
                    <a:schemeClr val="accent5">
                      <a:lumMod val="40000"/>
                      <a:lumOff val="60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 scaled="0"/>
              </a:gradFill>
            </p:spPr>
            <p:txBody>
              <a:bodyPr wrap="square" rtlCol="0">
                <a:spAutoFit/>
              </a:bodyPr>
              <a:lstStyle/>
              <a:p>
                <a:r>
                  <a:rPr lang="th-TH" sz="1800" b="1" u="sng" dirty="0">
                    <a:cs typeface="+mj-cs"/>
                  </a:rPr>
                  <a:t>ตัวอย่างการบันทึก </a:t>
                </a:r>
                <a:r>
                  <a:rPr lang="en-US" sz="1800" b="1" u="sng" dirty="0">
                    <a:cs typeface="+mj-cs"/>
                  </a:rPr>
                  <a:t>New - Invoice Entry </a:t>
                </a:r>
                <a:endParaRPr lang="th-TH" sz="1800" b="1" u="sng" dirty="0">
                  <a:cs typeface="+mj-cs"/>
                </a:endParaRPr>
              </a:p>
              <a:p>
                <a:r>
                  <a:rPr lang="th-TH" sz="1800" dirty="0">
                    <a:cs typeface="+mj-cs"/>
                  </a:rPr>
                  <a:t>ในกรณีที่มีการจ่ายล่วงหน้าไว้</a:t>
                </a:r>
              </a:p>
              <a:p>
                <a:r>
                  <a:rPr lang="th-TH" sz="1800" dirty="0">
                    <a:cs typeface="+mj-cs"/>
                  </a:rPr>
                  <a:t>เมื่อเลือก </a:t>
                </a:r>
                <a:r>
                  <a:rPr lang="en-US" sz="1800" dirty="0">
                    <a:cs typeface="+mj-cs"/>
                  </a:rPr>
                  <a:t>Po/</a:t>
                </a:r>
                <a:r>
                  <a:rPr lang="en-US" sz="1800" dirty="0" err="1">
                    <a:cs typeface="+mj-cs"/>
                  </a:rPr>
                  <a:t>Suppiler</a:t>
                </a:r>
                <a:r>
                  <a:rPr lang="en-US" sz="1800" dirty="0">
                    <a:cs typeface="+mj-cs"/>
                  </a:rPr>
                  <a:t> </a:t>
                </a:r>
                <a:r>
                  <a:rPr lang="th-TH" sz="1800" dirty="0">
                    <a:cs typeface="+mj-cs"/>
                  </a:rPr>
                  <a:t>แล้ว </a:t>
                </a:r>
              </a:p>
              <a:p>
                <a:r>
                  <a:rPr lang="th-TH" sz="2000" dirty="0">
                    <a:cs typeface="+mj-cs"/>
                  </a:rPr>
                  <a:t>1. เลือก </a:t>
                </a:r>
                <a:r>
                  <a:rPr lang="en-US" sz="2000" dirty="0">
                    <a:cs typeface="+mj-cs"/>
                  </a:rPr>
                  <a:t>Pre-Payment</a:t>
                </a:r>
              </a:p>
              <a:p>
                <a:r>
                  <a:rPr lang="en-US" sz="20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2</a:t>
                </a:r>
                <a:r>
                  <a:rPr lang="en-US" sz="2000" dirty="0">
                    <a:cs typeface="+mj-cs"/>
                  </a:rPr>
                  <a:t>.</a:t>
                </a:r>
                <a:r>
                  <a:rPr lang="th-TH" sz="2000" dirty="0">
                    <a:cs typeface="+mj-cs"/>
                  </a:rPr>
                  <a:t> กด </a:t>
                </a:r>
                <a:r>
                  <a:rPr lang="en-US" sz="2000" dirty="0">
                    <a:cs typeface="+mj-cs"/>
                  </a:rPr>
                  <a:t>Search</a:t>
                </a:r>
                <a:r>
                  <a:rPr lang="th-TH" sz="2000" dirty="0">
                    <a:cs typeface="+mj-cs"/>
                  </a:rPr>
                  <a:t> ระบบจะแสดงรายการที่ได้เคยมีการจ่ายล่วงหน้าไว้</a:t>
                </a:r>
              </a:p>
              <a:p>
                <a:r>
                  <a:rPr lang="th-TH" sz="2000" dirty="0">
                    <a:cs typeface="+mj-cs"/>
                  </a:rPr>
                  <a:t>3.เลือกรายการ </a:t>
                </a:r>
              </a:p>
              <a:p>
                <a:r>
                  <a:rPr lang="th-TH" sz="2000" dirty="0">
                    <a:cs typeface="+mj-cs"/>
                  </a:rPr>
                  <a:t>4.กด </a:t>
                </a:r>
                <a:r>
                  <a:rPr lang="en-US" sz="2000" dirty="0">
                    <a:cs typeface="+mj-cs"/>
                  </a:rPr>
                  <a:t>OK </a:t>
                </a:r>
                <a:endParaRPr lang="th-TH" sz="2000" dirty="0">
                  <a:cs typeface="+mj-cs"/>
                </a:endParaRPr>
              </a:p>
              <a:p>
                <a:endParaRPr lang="th-TH" sz="1800" b="1" dirty="0">
                  <a:cs typeface="+mj-cs"/>
                </a:endParaRPr>
              </a:p>
              <a:p>
                <a:endParaRPr lang="th-TH" sz="1800" b="1" dirty="0">
                  <a:cs typeface="+mj-cs"/>
                </a:endParaRPr>
              </a:p>
              <a:p>
                <a:endParaRPr lang="th-TH" sz="1800" b="1" dirty="0">
                  <a:cs typeface="+mj-cs"/>
                </a:endParaRPr>
              </a:p>
              <a:p>
                <a:endParaRPr lang="th-TH" sz="1800" b="1" dirty="0">
                  <a:cs typeface="+mj-cs"/>
                </a:endParaRPr>
              </a:p>
              <a:p>
                <a:endParaRPr lang="th-TH" sz="1800" b="1" dirty="0">
                  <a:cs typeface="+mj-cs"/>
                </a:endParaRPr>
              </a:p>
              <a:p>
                <a:endParaRPr lang="th-TH" sz="1800" b="1" dirty="0">
                  <a:cs typeface="+mj-cs"/>
                </a:endParaRPr>
              </a:p>
              <a:p>
                <a:endParaRPr lang="th-TH" sz="1800" b="1" dirty="0">
                  <a:cs typeface="+mj-cs"/>
                </a:endParaRPr>
              </a:p>
              <a:p>
                <a:endParaRPr lang="en-US" sz="1800" b="1" dirty="0">
                  <a:cs typeface="+mj-cs"/>
                </a:endParaRPr>
              </a:p>
              <a:p>
                <a:endParaRPr lang="en-US" sz="1800" b="1" dirty="0">
                  <a:cs typeface="+mj-cs"/>
                </a:endParaRPr>
              </a:p>
              <a:p>
                <a:endParaRPr lang="en-US" sz="1800" b="1" dirty="0">
                  <a:cs typeface="+mj-cs"/>
                </a:endParaRPr>
              </a:p>
              <a:p>
                <a:endParaRPr lang="en-US" sz="1800" b="1" dirty="0">
                  <a:cs typeface="+mj-cs"/>
                </a:endParaRPr>
              </a:p>
              <a:p>
                <a:endParaRPr lang="th-TH" sz="1800" b="1" dirty="0">
                  <a:cs typeface="+mj-cs"/>
                </a:endParaRP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D701129-26A3-41E0-A701-4837A0AC03C3}"/>
                  </a:ext>
                </a:extLst>
              </p:cNvPr>
              <p:cNvGrpSpPr/>
              <p:nvPr/>
            </p:nvGrpSpPr>
            <p:grpSpPr>
              <a:xfrm>
                <a:off x="251929" y="545840"/>
                <a:ext cx="8276721" cy="5896947"/>
                <a:chOff x="1474133" y="0"/>
                <a:chExt cx="9294171" cy="6858000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871FAA1D-0AB8-4B77-9408-DAA7CE0BBF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474133" y="0"/>
                  <a:ext cx="9243734" cy="6858000"/>
                </a:xfrm>
                <a:prstGeom prst="rect">
                  <a:avLst/>
                </a:prstGeom>
              </p:spPr>
            </p:pic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CBE18C00-F4BA-4747-84BA-7636A6BC7CEC}"/>
                    </a:ext>
                  </a:extLst>
                </p:cNvPr>
                <p:cNvSpPr/>
                <p:nvPr/>
              </p:nvSpPr>
              <p:spPr>
                <a:xfrm>
                  <a:off x="2948473" y="5421086"/>
                  <a:ext cx="1045029" cy="177281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5DBC572E-59AE-4565-A724-3C4FCDE3C1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00191" y="1220738"/>
                  <a:ext cx="5468113" cy="4858428"/>
                </a:xfrm>
                <a:prstGeom prst="rect">
                  <a:avLst/>
                </a:prstGeom>
              </p:spPr>
            </p:pic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91240E80-2B33-4D5A-BFBD-A292359BEBC8}"/>
                    </a:ext>
                  </a:extLst>
                </p:cNvPr>
                <p:cNvSpPr/>
                <p:nvPr/>
              </p:nvSpPr>
              <p:spPr>
                <a:xfrm>
                  <a:off x="9681509" y="2248679"/>
                  <a:ext cx="942392" cy="205273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603678FE-5433-43BA-B3FB-42B357258A6C}"/>
                    </a:ext>
                  </a:extLst>
                </p:cNvPr>
                <p:cNvSpPr/>
                <p:nvPr/>
              </p:nvSpPr>
              <p:spPr>
                <a:xfrm>
                  <a:off x="5300192" y="3889313"/>
                  <a:ext cx="5468112" cy="205273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8D6D1B37-4394-413F-B9D9-A297A2C46371}"/>
                    </a:ext>
                  </a:extLst>
                </p:cNvPr>
                <p:cNvSpPr/>
                <p:nvPr/>
              </p:nvSpPr>
              <p:spPr>
                <a:xfrm>
                  <a:off x="5308374" y="5655941"/>
                  <a:ext cx="958131" cy="205273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001938CF-A367-43EB-9494-35E2C48848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2894" t="14024" r="41591" b="57992"/>
              <a:stretch/>
            </p:blipFill>
            <p:spPr>
              <a:xfrm>
                <a:off x="1322273" y="5065577"/>
                <a:ext cx="242596" cy="375497"/>
              </a:xfrm>
              <a:prstGeom prst="rect">
                <a:avLst/>
              </a:prstGeom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BC77577-8F5B-4E40-8EBE-DC494CC80D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9840" t="15037" r="23666" b="59706"/>
            <a:stretch/>
          </p:blipFill>
          <p:spPr>
            <a:xfrm>
              <a:off x="7277878" y="2435210"/>
              <a:ext cx="252028" cy="33117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BC04A81-420A-407A-95A6-B347C2496B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926" t="14443" r="7773" b="60559"/>
            <a:stretch/>
          </p:blipFill>
          <p:spPr>
            <a:xfrm>
              <a:off x="3582955" y="3852410"/>
              <a:ext cx="244135" cy="36620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63E57D7-70CA-498C-A7A2-3EBE62FFDE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4547" t="42165" r="57105" b="31737"/>
            <a:stretch/>
          </p:blipFill>
          <p:spPr>
            <a:xfrm>
              <a:off x="3666427" y="5139329"/>
              <a:ext cx="244135" cy="2979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2843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D7C475B-52CC-48F0-90AA-9F9317918911}"/>
              </a:ext>
            </a:extLst>
          </p:cNvPr>
          <p:cNvGrpSpPr/>
          <p:nvPr/>
        </p:nvGrpSpPr>
        <p:grpSpPr>
          <a:xfrm>
            <a:off x="241040" y="587827"/>
            <a:ext cx="11709920" cy="5882951"/>
            <a:chOff x="298578" y="690464"/>
            <a:chExt cx="11709920" cy="588295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359D58D-5666-4558-8EE9-3F0DF0CAD39F}"/>
                </a:ext>
              </a:extLst>
            </p:cNvPr>
            <p:cNvGrpSpPr/>
            <p:nvPr/>
          </p:nvGrpSpPr>
          <p:grpSpPr>
            <a:xfrm>
              <a:off x="298578" y="690464"/>
              <a:ext cx="8388222" cy="5882951"/>
              <a:chOff x="1474133" y="0"/>
              <a:chExt cx="9243734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A8D2341-5D9D-4212-8C50-51CAA4B1E8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74133" y="0"/>
                <a:ext cx="9243734" cy="6858000"/>
              </a:xfrm>
              <a:prstGeom prst="rect">
                <a:avLst/>
              </a:prstGeom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F6B97D9-7E61-4E79-96E7-4C15BE8F3F9F}"/>
                  </a:ext>
                </a:extLst>
              </p:cNvPr>
              <p:cNvSpPr/>
              <p:nvPr/>
            </p:nvSpPr>
            <p:spPr>
              <a:xfrm>
                <a:off x="4012265" y="5414868"/>
                <a:ext cx="1679408" cy="18350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B22C6E1-AFC0-42CC-8052-5AA2B3DB253F}"/>
                  </a:ext>
                </a:extLst>
              </p:cNvPr>
              <p:cNvSpPr/>
              <p:nvPr/>
            </p:nvSpPr>
            <p:spPr>
              <a:xfrm>
                <a:off x="7971555" y="2338876"/>
                <a:ext cx="967172" cy="553614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8EFC0D9-0F3B-4150-A6B7-A24A71BFA5CA}"/>
                  </a:ext>
                </a:extLst>
              </p:cNvPr>
              <p:cNvSpPr/>
              <p:nvPr/>
            </p:nvSpPr>
            <p:spPr>
              <a:xfrm>
                <a:off x="4012265" y="4382281"/>
                <a:ext cx="979613" cy="18350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CDE2763-EA42-43C0-B6F4-0C68853B00D2}"/>
                </a:ext>
              </a:extLst>
            </p:cNvPr>
            <p:cNvSpPr txBox="1"/>
            <p:nvPr/>
          </p:nvSpPr>
          <p:spPr>
            <a:xfrm>
              <a:off x="8686800" y="690464"/>
              <a:ext cx="3321698" cy="5882951"/>
            </a:xfrm>
            <a:prstGeom prst="rect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7400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0"/>
            </a:gradFill>
          </p:spPr>
          <p:txBody>
            <a:bodyPr wrap="square" rtlCol="0">
              <a:spAutoFit/>
            </a:bodyPr>
            <a:lstStyle/>
            <a:p>
              <a:r>
                <a:rPr lang="th-TH" sz="1800" b="1" u="sng" dirty="0">
                  <a:cs typeface="+mj-cs"/>
                </a:rPr>
                <a:t>ตัวอย่างการบันทึก </a:t>
              </a:r>
              <a:r>
                <a:rPr lang="en-US" sz="1800" b="1" u="sng" dirty="0">
                  <a:cs typeface="+mj-cs"/>
                </a:rPr>
                <a:t>New - Invoice Entry </a:t>
              </a:r>
              <a:endParaRPr lang="th-TH" sz="1800" b="1" u="sng" dirty="0">
                <a:cs typeface="+mj-cs"/>
              </a:endParaRPr>
            </a:p>
            <a:p>
              <a:r>
                <a:rPr lang="th-TH" sz="1800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ในกรณีที่มีการจ่ายล่วงหน้าไว้</a:t>
              </a:r>
            </a:p>
            <a:p>
              <a:r>
                <a:rPr lang="en-US" sz="2000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1.Pre-Payment : </a:t>
              </a:r>
              <a:r>
                <a:rPr lang="th-TH" sz="2000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จะแสดงเลขที่เอกสารที่มีการจ่ายล่วงหน้าไว้</a:t>
              </a:r>
            </a:p>
            <a:p>
              <a:r>
                <a:rPr lang="en-US" sz="2000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2.Less Pre-Payment : </a:t>
              </a:r>
              <a:r>
                <a:rPr lang="th-TH" sz="2000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จะแสดงยอดที่จ่ายล่วงหน้าไว้</a:t>
              </a:r>
            </a:p>
            <a:p>
              <a:r>
                <a:rPr lang="th-TH" sz="2000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3.</a:t>
              </a:r>
              <a:r>
                <a:rPr lang="en-US" sz="2000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Amount : </a:t>
              </a:r>
              <a:r>
                <a:rPr lang="th-TH" sz="2000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ใส่จำนวนเงินที่ต้องการจ่ายเพิ่ม</a:t>
              </a:r>
            </a:p>
            <a:p>
              <a:endPara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  <a:p>
              <a:endPara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  <a:p>
              <a:endPara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  <a:p>
              <a:endPara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  <a:p>
              <a:endPara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  <a:p>
              <a:endPara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  <a:p>
              <a:endPara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  <a:p>
              <a:endPara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  <a:p>
              <a:endPara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  <a:p>
              <a:endPara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  <a:p>
              <a:endPara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  <a:p>
              <a:endParaRPr lang="th-TH" sz="1800" b="1" dirty="0">
                <a:cs typeface="+mj-cs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1FE8D41-19D8-4BB3-8F90-488EF09713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894" t="14024" r="41591" b="57992"/>
            <a:stretch/>
          </p:blipFill>
          <p:spPr>
            <a:xfrm>
              <a:off x="1436914" y="5249708"/>
              <a:ext cx="190227" cy="29443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41BD00D-1F48-4C25-8BF1-5A9F9490E1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840" t="15037" r="23666" b="59706"/>
            <a:stretch/>
          </p:blipFill>
          <p:spPr>
            <a:xfrm>
              <a:off x="5144825" y="2625117"/>
              <a:ext cx="229607" cy="30171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2243FC8-9406-4FE5-800E-CD8B51B73F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7926" t="14443" r="7773" b="60559"/>
            <a:stretch/>
          </p:blipFill>
          <p:spPr>
            <a:xfrm>
              <a:off x="2010690" y="4430421"/>
              <a:ext cx="167950" cy="251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2244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252CC7-9AC9-4559-9EFD-56A5AB802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486" y="827482"/>
            <a:ext cx="6512770" cy="57934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649895-EBF2-44FA-8D1F-DF4A64FDA9C4}"/>
              </a:ext>
            </a:extLst>
          </p:cNvPr>
          <p:cNvSpPr txBox="1"/>
          <p:nvPr/>
        </p:nvSpPr>
        <p:spPr>
          <a:xfrm>
            <a:off x="2537927" y="458150"/>
            <a:ext cx="5990253" cy="369332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7400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th-TH" sz="1800" b="1" dirty="0">
                <a:cs typeface="+mj-cs"/>
              </a:rPr>
              <a:t>ตัวอย่างการบันทึกบัญชีเมื่อได้รับสินค้าและมีการหักเงินล่วงหน้าแล้ว</a:t>
            </a:r>
          </a:p>
        </p:txBody>
      </p:sp>
      <p:sp>
        <p:nvSpPr>
          <p:cNvPr id="2" name="Callout: Line 1">
            <a:extLst>
              <a:ext uri="{FF2B5EF4-FFF2-40B4-BE49-F238E27FC236}">
                <a16:creationId xmlns:a16="http://schemas.microsoft.com/office/drawing/2014/main" id="{EBDA9473-706F-405F-87FA-36B9160342E9}"/>
              </a:ext>
            </a:extLst>
          </p:cNvPr>
          <p:cNvSpPr/>
          <p:nvPr/>
        </p:nvSpPr>
        <p:spPr>
          <a:xfrm>
            <a:off x="9180710" y="4413379"/>
            <a:ext cx="1950710" cy="345232"/>
          </a:xfrm>
          <a:prstGeom prst="borderCallout1">
            <a:avLst>
              <a:gd name="adj1" fmla="val 18750"/>
              <a:gd name="adj2" fmla="val -8333"/>
              <a:gd name="adj3" fmla="val 20065"/>
              <a:gd name="adj4" fmla="val -35463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/>
              <a:t>ยอดเงินที่ต้องชำระเพิ่ม</a:t>
            </a:r>
          </a:p>
        </p:txBody>
      </p:sp>
      <p:sp>
        <p:nvSpPr>
          <p:cNvPr id="5" name="Callout: Line 4">
            <a:extLst>
              <a:ext uri="{FF2B5EF4-FFF2-40B4-BE49-F238E27FC236}">
                <a16:creationId xmlns:a16="http://schemas.microsoft.com/office/drawing/2014/main" id="{E5BB4D0E-BA55-440D-97E7-CF08B977A085}"/>
              </a:ext>
            </a:extLst>
          </p:cNvPr>
          <p:cNvSpPr/>
          <p:nvPr/>
        </p:nvSpPr>
        <p:spPr>
          <a:xfrm>
            <a:off x="9180710" y="3987281"/>
            <a:ext cx="1950710" cy="345232"/>
          </a:xfrm>
          <a:prstGeom prst="borderCallout1">
            <a:avLst>
              <a:gd name="adj1" fmla="val 18750"/>
              <a:gd name="adj2" fmla="val -8333"/>
              <a:gd name="adj3" fmla="val 76822"/>
              <a:gd name="adj4" fmla="val -33550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/>
              <a:t>ยอดเงินที่ได้ชำระล่วงหน้าไว้</a:t>
            </a:r>
          </a:p>
        </p:txBody>
      </p:sp>
    </p:spTree>
    <p:extLst>
      <p:ext uri="{BB962C8B-B14F-4D97-AF65-F5344CB8AC3E}">
        <p14:creationId xmlns:p14="http://schemas.microsoft.com/office/powerpoint/2010/main" val="4006427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8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8358B01-1E15-4720-A264-09A7A2B5DB0F}"/>
              </a:ext>
            </a:extLst>
          </p:cNvPr>
          <p:cNvSpPr/>
          <p:nvPr/>
        </p:nvSpPr>
        <p:spPr>
          <a:xfrm>
            <a:off x="9010270" y="6177066"/>
            <a:ext cx="277428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Create by Arunee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990521-C9D0-4899-9CF1-8A29FFB68801}"/>
              </a:ext>
            </a:extLst>
          </p:cNvPr>
          <p:cNvSpPr/>
          <p:nvPr/>
        </p:nvSpPr>
        <p:spPr>
          <a:xfrm>
            <a:off x="4418917" y="2482143"/>
            <a:ext cx="352211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THE END</a:t>
            </a:r>
            <a:endParaRPr lang="th-TH" sz="7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11368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82BA034-0CFB-4B94-9896-835CC1EC3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152719"/>
              </p:ext>
            </p:extLst>
          </p:nvPr>
        </p:nvGraphicFramePr>
        <p:xfrm>
          <a:off x="954054" y="622611"/>
          <a:ext cx="10451841" cy="5948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79210">
                  <a:extLst>
                    <a:ext uri="{9D8B030D-6E8A-4147-A177-3AD203B41FA5}">
                      <a16:colId xmlns:a16="http://schemas.microsoft.com/office/drawing/2014/main" val="3983567285"/>
                    </a:ext>
                  </a:extLst>
                </a:gridCol>
                <a:gridCol w="7472631">
                  <a:extLst>
                    <a:ext uri="{9D8B030D-6E8A-4147-A177-3AD203B41FA5}">
                      <a16:colId xmlns:a16="http://schemas.microsoft.com/office/drawing/2014/main" val="2876745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h-TH" sz="18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1.กระบวนการ</a:t>
                      </a:r>
                      <a:r>
                        <a:rPr lang="en-US" sz="18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(process)</a:t>
                      </a:r>
                      <a:endParaRPr lang="th-TH" sz="18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APP110 - </a:t>
                      </a:r>
                      <a:r>
                        <a:rPr lang="th-TH" sz="18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การบันทึกชำระหนี้แบบไม่ผ่านการตั้งหนี้ และจ่ายชำระล่วงหน้า(</a:t>
                      </a:r>
                      <a:r>
                        <a:rPr lang="en-US" sz="18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AP Payment Entry : Manual</a:t>
                      </a:r>
                    </a:p>
                    <a:p>
                      <a:r>
                        <a:rPr lang="en-US" sz="18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Miscellaneous Payment and Prepayment)</a:t>
                      </a:r>
                      <a:endParaRPr lang="th-TH" sz="18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06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th-TH" sz="1800" b="1" kern="1200" dirty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ea typeface="+mn-ea"/>
                          <a:cs typeface="Angsana New" panose="02020603050405020304" pitchFamily="18" charset="-34"/>
                        </a:rPr>
                        <a:t>2.ขั้นตอนย่อย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ea typeface="+mn-ea"/>
                          <a:cs typeface="Angsana New" panose="02020603050405020304" pitchFamily="18" charset="-34"/>
                        </a:rPr>
                        <a:t> (sub process)</a:t>
                      </a:r>
                      <a:endParaRPr lang="th-TH" sz="1800" b="1" kern="1200" dirty="0">
                        <a:solidFill>
                          <a:schemeClr val="tx1"/>
                        </a:solidFill>
                        <a:latin typeface="Angsana New" panose="02020603050405020304" pitchFamily="18" charset="-34"/>
                        <a:ea typeface="+mn-ea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8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1.สร้าง </a:t>
                      </a:r>
                      <a:r>
                        <a:rPr lang="en-US" sz="18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group</a:t>
                      </a:r>
                    </a:p>
                    <a:p>
                      <a:r>
                        <a:rPr lang="th-TH" sz="18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2.สร้าง </a:t>
                      </a:r>
                      <a:r>
                        <a:rPr lang="en-US" sz="18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new payment</a:t>
                      </a:r>
                    </a:p>
                    <a:p>
                      <a:r>
                        <a:rPr lang="th-TH" sz="18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3.สร้าง </a:t>
                      </a:r>
                      <a:r>
                        <a:rPr lang="en-US" sz="18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new </a:t>
                      </a:r>
                      <a:r>
                        <a:rPr lang="en-US" sz="1800" dirty="0" err="1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misc</a:t>
                      </a:r>
                      <a:r>
                        <a:rPr lang="en-US" sz="18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payment</a:t>
                      </a:r>
                    </a:p>
                    <a:p>
                      <a:r>
                        <a:rPr lang="th-TH" sz="18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4.ตรวจสอบการบันทึกบัญชี</a:t>
                      </a:r>
                    </a:p>
                    <a:p>
                      <a:r>
                        <a:rPr lang="th-TH" sz="18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5.การบันทึกบัญชี (</a:t>
                      </a:r>
                      <a:r>
                        <a:rPr lang="en-US" sz="18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post)</a:t>
                      </a:r>
                      <a:endParaRPr lang="th-TH" sz="18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8235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th-TH" sz="1800" b="1" kern="1200" dirty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ea typeface="+mn-ea"/>
                          <a:cs typeface="Angsana New" panose="02020603050405020304" pitchFamily="18" charset="-34"/>
                        </a:rPr>
                        <a:t>3.ข้อมูลที่ต้องใช้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ea typeface="+mn-ea"/>
                          <a:cs typeface="Angsana New" panose="02020603050405020304" pitchFamily="18" charset="-34"/>
                        </a:rPr>
                        <a:t> (Input)</a:t>
                      </a:r>
                      <a:endParaRPr lang="th-TH" sz="1800" b="1" kern="1200" dirty="0">
                        <a:solidFill>
                          <a:schemeClr val="tx1"/>
                        </a:solidFill>
                        <a:latin typeface="Angsana New" panose="02020603050405020304" pitchFamily="18" charset="-34"/>
                        <a:ea typeface="+mn-ea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8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1. เอกสารการจ่าย เช่น </a:t>
                      </a:r>
                      <a:r>
                        <a:rPr lang="en-US" sz="18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PO</a:t>
                      </a:r>
                      <a:r>
                        <a:rPr lang="th-TH" sz="18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,ใบแจ้งหนี้</a:t>
                      </a:r>
                      <a:r>
                        <a:rPr lang="en-US" sz="18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, Memo, </a:t>
                      </a:r>
                      <a:r>
                        <a:rPr lang="th-TH" sz="18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สัญญา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423079"/>
                  </a:ext>
                </a:extLst>
              </a:tr>
              <a:tr h="44479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th-TH" sz="1800" b="1" kern="1200" dirty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ea typeface="+mn-ea"/>
                          <a:cs typeface="Angsana New" panose="02020603050405020304" pitchFamily="18" charset="-34"/>
                        </a:rPr>
                        <a:t>4.ความเสี่ยง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ea typeface="+mn-ea"/>
                          <a:cs typeface="Angsana New" panose="02020603050405020304" pitchFamily="18" charset="-34"/>
                        </a:rPr>
                        <a:t> (Risk)</a:t>
                      </a:r>
                      <a:endParaRPr lang="th-TH" sz="1800" b="1" kern="1200" dirty="0">
                        <a:solidFill>
                          <a:schemeClr val="tx1"/>
                        </a:solidFill>
                        <a:latin typeface="Angsana New" panose="02020603050405020304" pitchFamily="18" charset="-34"/>
                        <a:ea typeface="+mn-ea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R1. </a:t>
                      </a:r>
                      <a:r>
                        <a:rPr lang="th-TH" sz="18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เลือก </a:t>
                      </a:r>
                      <a:r>
                        <a:rPr lang="en-US" sz="18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bank account </a:t>
                      </a:r>
                      <a:r>
                        <a:rPr lang="th-TH" sz="18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ที่จะใช้ในการจ่ายผิด</a:t>
                      </a:r>
                    </a:p>
                    <a:p>
                      <a:r>
                        <a:rPr lang="en-US" sz="18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R2. </a:t>
                      </a:r>
                      <a:r>
                        <a:rPr lang="th-TH" sz="18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ระบุสกุลเงินที่จะจ่ายผิด</a:t>
                      </a:r>
                    </a:p>
                    <a:p>
                      <a:r>
                        <a:rPr lang="en-US" sz="18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R3. </a:t>
                      </a:r>
                      <a:r>
                        <a:rPr lang="th-TH" sz="18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ระบุวันที่จ่ายเงินผิด</a:t>
                      </a:r>
                    </a:p>
                    <a:p>
                      <a:r>
                        <a:rPr lang="en-US" sz="18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R4. </a:t>
                      </a:r>
                      <a:r>
                        <a:rPr lang="th-TH" sz="18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เลือก </a:t>
                      </a:r>
                      <a:r>
                        <a:rPr lang="en-US" sz="18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document type </a:t>
                      </a:r>
                      <a:r>
                        <a:rPr lang="th-TH" sz="18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ผิด</a:t>
                      </a:r>
                    </a:p>
                    <a:p>
                      <a:r>
                        <a:rPr lang="en-US" sz="18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R5. </a:t>
                      </a:r>
                      <a:r>
                        <a:rPr lang="th-TH" sz="18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ระบุจำนวนเงินที่จะจ่ายผิด (</a:t>
                      </a:r>
                      <a:r>
                        <a:rPr lang="en-US" sz="18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VAT, Non-VAT,</a:t>
                      </a:r>
                      <a:r>
                        <a:rPr lang="th-TH" sz="18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การหักภาษี ณ ที่จ่าย</a:t>
                      </a:r>
                      <a:r>
                        <a:rPr lang="en-US" sz="18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) </a:t>
                      </a:r>
                      <a:endParaRPr lang="th-TH" sz="18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545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th-TH" sz="1800" b="1" kern="1200" dirty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ea typeface="+mn-ea"/>
                          <a:cs typeface="Angsana New" panose="02020603050405020304" pitchFamily="18" charset="-34"/>
                        </a:rPr>
                        <a:t>5.จุดควบคุม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ea typeface="+mn-ea"/>
                          <a:cs typeface="Angsana New" panose="02020603050405020304" pitchFamily="18" charset="-34"/>
                        </a:rPr>
                        <a:t>(Control point)</a:t>
                      </a:r>
                      <a:endParaRPr lang="th-TH" sz="1800" b="1" kern="1200" dirty="0">
                        <a:solidFill>
                          <a:schemeClr val="tx1"/>
                        </a:solidFill>
                        <a:latin typeface="Angsana New" panose="02020603050405020304" pitchFamily="18" charset="-34"/>
                        <a:ea typeface="+mn-ea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8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1.1 การจัดทำฐานข้อมูล บัญชีธนาคารที่จะใช้ในแต่ละ </a:t>
                      </a:r>
                      <a:r>
                        <a:rPr lang="en-US" sz="18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supplier</a:t>
                      </a:r>
                    </a:p>
                    <a:p>
                      <a:r>
                        <a:rPr lang="en-US" sz="18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2.1 </a:t>
                      </a:r>
                      <a:r>
                        <a:rPr lang="th-TH" sz="18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ตรวจสอบกับเอกสาร</a:t>
                      </a:r>
                    </a:p>
                    <a:p>
                      <a:r>
                        <a:rPr lang="th-TH" sz="18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3.1 ตรวจสอบที่ </a:t>
                      </a:r>
                      <a:r>
                        <a:rPr lang="en-US" sz="18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PO</a:t>
                      </a:r>
                    </a:p>
                    <a:p>
                      <a:r>
                        <a:rPr lang="en-US" sz="18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3.2 </a:t>
                      </a:r>
                      <a:r>
                        <a:rPr lang="th-TH" sz="18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ตรวจสอบกับ </a:t>
                      </a:r>
                      <a:r>
                        <a:rPr lang="en-US" sz="18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note </a:t>
                      </a:r>
                      <a:r>
                        <a:rPr lang="th-TH" sz="18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ของเจ้าหน้าที่รับวางบิล</a:t>
                      </a:r>
                    </a:p>
                    <a:p>
                      <a:r>
                        <a:rPr lang="th-TH" sz="18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4.1 จัดทำมาตรฐานการเลือก </a:t>
                      </a:r>
                      <a:r>
                        <a:rPr lang="en-US" sz="18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document type</a:t>
                      </a:r>
                    </a:p>
                    <a:p>
                      <a:r>
                        <a:rPr lang="en-US" sz="18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5.1 </a:t>
                      </a:r>
                      <a:r>
                        <a:rPr lang="th-TH" sz="18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ตรวจสอบกับ </a:t>
                      </a:r>
                      <a:r>
                        <a:rPr lang="en-US" sz="18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note </a:t>
                      </a:r>
                      <a:r>
                        <a:rPr lang="th-TH" sz="18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ของเจ้าหน้าที่รับวางบิล</a:t>
                      </a:r>
                    </a:p>
                    <a:p>
                      <a:r>
                        <a:rPr lang="th-TH" sz="18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5.2 จัดทำมาตรฐานการคำนวณยอดเงินที่ต้องจ่าย (ค่าแรง/ค่าบริการ/ค่าเช่า/ค่าสินค้า)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2306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938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19D8027-ED76-495A-A1FC-E59AF154F0EA}"/>
              </a:ext>
            </a:extLst>
          </p:cNvPr>
          <p:cNvGrpSpPr/>
          <p:nvPr/>
        </p:nvGrpSpPr>
        <p:grpSpPr>
          <a:xfrm>
            <a:off x="868524" y="348557"/>
            <a:ext cx="10454951" cy="6160886"/>
            <a:chOff x="611155" y="239914"/>
            <a:chExt cx="10969690" cy="637817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36CC911-D7C2-42AE-9C1A-14BF9989D5AB}"/>
                </a:ext>
              </a:extLst>
            </p:cNvPr>
            <p:cNvGrpSpPr/>
            <p:nvPr/>
          </p:nvGrpSpPr>
          <p:grpSpPr>
            <a:xfrm>
              <a:off x="611155" y="716164"/>
              <a:ext cx="10969690" cy="5901922"/>
              <a:chOff x="611155" y="478039"/>
              <a:chExt cx="10969690" cy="5901922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77DF574-770E-45FF-9E13-087836DDD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11155" y="478039"/>
                <a:ext cx="10969690" cy="5901922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7ACE23F-8295-4860-9DDF-17B3ADB0D882}"/>
                  </a:ext>
                </a:extLst>
              </p:cNvPr>
              <p:cNvSpPr/>
              <p:nvPr/>
            </p:nvSpPr>
            <p:spPr>
              <a:xfrm>
                <a:off x="1203649" y="4142792"/>
                <a:ext cx="2939143" cy="895739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6D82C6-0515-4BF2-9455-9C938D32DE1E}"/>
                </a:ext>
              </a:extLst>
            </p:cNvPr>
            <p:cNvSpPr txBox="1"/>
            <p:nvPr/>
          </p:nvSpPr>
          <p:spPr>
            <a:xfrm>
              <a:off x="611155" y="239914"/>
              <a:ext cx="10969690" cy="461665"/>
            </a:xfrm>
            <a:prstGeom prst="rect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5000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0"/>
            </a:gradFill>
          </p:spPr>
          <p:txBody>
            <a:bodyPr wrap="square" rtlCol="0">
              <a:spAutoFit/>
            </a:bodyPr>
            <a:lstStyle/>
            <a:p>
              <a:r>
                <a:rPr lang="th-TH" sz="2400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ไปที่</a:t>
              </a:r>
              <a:r>
                <a:rPr lang="en-US" sz="2400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 Menu </a:t>
              </a:r>
              <a:r>
                <a:rPr lang="th-TH" sz="2400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เลือก </a:t>
              </a:r>
              <a:r>
                <a:rPr lang="en-US" sz="2400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New-Payment Entry</a:t>
              </a:r>
              <a:endParaRPr lang="th-TH" sz="2400" dirty="0"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339305E-99F6-45B0-9D20-386290D9B354}"/>
                </a:ext>
              </a:extLst>
            </p:cNvPr>
            <p:cNvSpPr/>
            <p:nvPr/>
          </p:nvSpPr>
          <p:spPr>
            <a:xfrm>
              <a:off x="4161842" y="2847975"/>
              <a:ext cx="6960248" cy="257175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chemeClr val="tx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ใช้ในกรณีที่มีการจ่ายเงินล่วงหน้า ยังไม่ได้รับสินค้า </a:t>
              </a:r>
            </a:p>
            <a:p>
              <a:pPr algn="ctr"/>
              <a:r>
                <a:rPr lang="th-TH" sz="2800" dirty="0">
                  <a:solidFill>
                    <a:schemeClr val="tx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การจ่ายเงินมัดจำ/การจ่ายเงินสำรองจ่าย </a:t>
              </a:r>
            </a:p>
            <a:p>
              <a:pPr algn="ctr"/>
              <a:r>
                <a:rPr lang="th-TH" sz="2800" dirty="0">
                  <a:solidFill>
                    <a:schemeClr val="tx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มี 2 แบบ คือ จ่ายแบบมีการเปิด </a:t>
              </a:r>
              <a:r>
                <a:rPr lang="en-US" sz="2800" dirty="0">
                  <a:solidFill>
                    <a:schemeClr val="tx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PO </a:t>
              </a:r>
              <a:r>
                <a:rPr lang="th-TH" sz="2800" dirty="0">
                  <a:solidFill>
                    <a:schemeClr val="tx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 และการจ่ายแบบไม่มีการเปิด </a:t>
              </a:r>
              <a:r>
                <a:rPr lang="en-US" sz="2800" dirty="0">
                  <a:solidFill>
                    <a:schemeClr val="tx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PO </a:t>
              </a:r>
              <a:endParaRPr lang="th-TH" sz="2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2082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7889534-1884-4788-9F05-AF81D57A1C42}"/>
              </a:ext>
            </a:extLst>
          </p:cNvPr>
          <p:cNvGrpSpPr/>
          <p:nvPr/>
        </p:nvGrpSpPr>
        <p:grpSpPr>
          <a:xfrm>
            <a:off x="480892" y="613553"/>
            <a:ext cx="11230215" cy="6097423"/>
            <a:chOff x="561735" y="350972"/>
            <a:chExt cx="11068529" cy="575594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803A8DE-8CC4-45C2-949F-7A1C76531807}"/>
                </a:ext>
              </a:extLst>
            </p:cNvPr>
            <p:cNvGrpSpPr/>
            <p:nvPr/>
          </p:nvGrpSpPr>
          <p:grpSpPr>
            <a:xfrm>
              <a:off x="561735" y="751082"/>
              <a:ext cx="11068529" cy="5355836"/>
              <a:chOff x="561735" y="751082"/>
              <a:chExt cx="11068529" cy="535583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CE537059-4781-4A1B-850F-D068AD0639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38316" b="44523"/>
              <a:stretch/>
            </p:blipFill>
            <p:spPr>
              <a:xfrm>
                <a:off x="561735" y="751082"/>
                <a:ext cx="11068529" cy="5355836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2685E66-1D9E-4991-BDF6-611BE2D42475}"/>
                  </a:ext>
                </a:extLst>
              </p:cNvPr>
              <p:cNvSpPr/>
              <p:nvPr/>
            </p:nvSpPr>
            <p:spPr>
              <a:xfrm>
                <a:off x="578498" y="1390262"/>
                <a:ext cx="1978090" cy="214604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6ABEAA-111E-4D9E-BFA5-9FD1673BEEC4}"/>
                </a:ext>
              </a:extLst>
            </p:cNvPr>
            <p:cNvSpPr txBox="1"/>
            <p:nvPr/>
          </p:nvSpPr>
          <p:spPr>
            <a:xfrm>
              <a:off x="561735" y="350972"/>
              <a:ext cx="11068528" cy="377702"/>
            </a:xfrm>
            <a:prstGeom prst="rect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5000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0"/>
            </a:gradFill>
          </p:spPr>
          <p:txBody>
            <a:bodyPr wrap="square" rtlCol="0">
              <a:spAutoFit/>
            </a:bodyPr>
            <a:lstStyle/>
            <a:p>
              <a:r>
                <a:rPr lang="th-TH" sz="2000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ไปที่   </a:t>
              </a:r>
              <a:r>
                <a:rPr lang="en-US" sz="2000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     NEW</a:t>
              </a:r>
              <a:r>
                <a:rPr lang="th-TH" sz="2000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 </a:t>
              </a:r>
              <a:r>
                <a:rPr lang="th-TH" sz="2000" dirty="0">
                  <a:latin typeface="Angsana New" panose="02020603050405020304" pitchFamily="18" charset="-34"/>
                  <a:cs typeface="Angsana New" panose="02020603050405020304" pitchFamily="18" charset="-34"/>
                  <a:sym typeface="Wingdings 3" panose="05040102010807070707" pitchFamily="18" charset="2"/>
                </a:rPr>
                <a:t></a:t>
              </a:r>
              <a:r>
                <a:rPr lang="th-TH" sz="2000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 เลือก </a:t>
              </a:r>
              <a:r>
                <a:rPr lang="en-US" sz="2000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“New Group”</a:t>
              </a:r>
              <a:endParaRPr lang="th-TH" sz="2000" dirty="0"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3C11DD0-A87B-42BD-9C07-51B1344D88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1" t="6073" r="97748" b="91119"/>
            <a:stretch/>
          </p:blipFill>
          <p:spPr>
            <a:xfrm>
              <a:off x="1006350" y="412402"/>
              <a:ext cx="231692" cy="2548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5980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DB9D033-1C59-43E3-8380-2583BEF56356}"/>
              </a:ext>
            </a:extLst>
          </p:cNvPr>
          <p:cNvGrpSpPr/>
          <p:nvPr/>
        </p:nvGrpSpPr>
        <p:grpSpPr>
          <a:xfrm>
            <a:off x="627448" y="546461"/>
            <a:ext cx="10937104" cy="6082319"/>
            <a:chOff x="627448" y="387840"/>
            <a:chExt cx="10937104" cy="608231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FE83946-7BA3-4629-B2AA-9FC08E8ECADB}"/>
                </a:ext>
              </a:extLst>
            </p:cNvPr>
            <p:cNvGrpSpPr/>
            <p:nvPr/>
          </p:nvGrpSpPr>
          <p:grpSpPr>
            <a:xfrm>
              <a:off x="627448" y="387840"/>
              <a:ext cx="10937104" cy="6082319"/>
              <a:chOff x="671340" y="242886"/>
              <a:chExt cx="10937104" cy="6082319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FE74561-4C95-4DDE-865F-A2E3E8ADA4BC}"/>
                  </a:ext>
                </a:extLst>
              </p:cNvPr>
              <p:cNvGrpSpPr/>
              <p:nvPr/>
            </p:nvGrpSpPr>
            <p:grpSpPr>
              <a:xfrm>
                <a:off x="671340" y="1262668"/>
                <a:ext cx="10937104" cy="5062537"/>
                <a:chOff x="370802" y="-105049"/>
                <a:chExt cx="11543043" cy="5229864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277365F9-6CE0-4B9C-94F7-EAEC800E14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43594" b="52499"/>
                <a:stretch/>
              </p:blipFill>
              <p:spPr>
                <a:xfrm>
                  <a:off x="370802" y="-105049"/>
                  <a:ext cx="11543043" cy="5229864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3D8E1354-EA69-464D-9F6A-CEA672EB7F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253513" y="938625"/>
                  <a:ext cx="2086266" cy="1543265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F616E376-5DF8-4137-9CD2-C075539AF2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53513" y="2580175"/>
                  <a:ext cx="1924319" cy="97168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E6E158AE-123F-4803-9C6E-15E6A8B553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53018" y="3206208"/>
                  <a:ext cx="2081833" cy="1133671"/>
                </a:xfrm>
                <a:prstGeom prst="rect">
                  <a:avLst/>
                </a:prstGeom>
              </p:spPr>
            </p:pic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8228AD8C-1783-4771-8CF1-1A553429F8F2}"/>
                    </a:ext>
                  </a:extLst>
                </p:cNvPr>
                <p:cNvSpPr/>
                <p:nvPr/>
              </p:nvSpPr>
              <p:spPr>
                <a:xfrm>
                  <a:off x="4153018" y="1895297"/>
                  <a:ext cx="2081833" cy="181634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60C555C6-0657-4510-9330-989724FDD5E7}"/>
                    </a:ext>
                  </a:extLst>
                </p:cNvPr>
                <p:cNvSpPr/>
                <p:nvPr/>
              </p:nvSpPr>
              <p:spPr>
                <a:xfrm>
                  <a:off x="4158129" y="2147223"/>
                  <a:ext cx="2081833" cy="181634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EADFB790-C256-4565-AC3B-7FD718613BAD}"/>
                    </a:ext>
                  </a:extLst>
                </p:cNvPr>
                <p:cNvSpPr/>
                <p:nvPr/>
              </p:nvSpPr>
              <p:spPr>
                <a:xfrm>
                  <a:off x="4143493" y="2917421"/>
                  <a:ext cx="2076333" cy="249427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79017B89-EDF4-4A26-AE5C-20E0CDCF6261}"/>
                    </a:ext>
                  </a:extLst>
                </p:cNvPr>
                <p:cNvSpPr/>
                <p:nvPr/>
              </p:nvSpPr>
              <p:spPr>
                <a:xfrm>
                  <a:off x="4153016" y="2672147"/>
                  <a:ext cx="1044135" cy="204675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8DD2CEF3-413C-4C01-97AC-0432E673A15C}"/>
                    </a:ext>
                  </a:extLst>
                </p:cNvPr>
                <p:cNvSpPr/>
                <p:nvPr/>
              </p:nvSpPr>
              <p:spPr>
                <a:xfrm>
                  <a:off x="4152119" y="2412645"/>
                  <a:ext cx="2081832" cy="181633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BBB2091-62D6-43D1-8AF8-AB9290063654}"/>
                  </a:ext>
                </a:extLst>
              </p:cNvPr>
              <p:cNvSpPr txBox="1"/>
              <p:nvPr/>
            </p:nvSpPr>
            <p:spPr>
              <a:xfrm>
                <a:off x="671340" y="242886"/>
                <a:ext cx="10937104" cy="1015663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20000"/>
                      <a:lumOff val="80000"/>
                    </a:schemeClr>
                  </a:gs>
                  <a:gs pos="50000">
                    <a:schemeClr val="accent5">
                      <a:lumMod val="40000"/>
                      <a:lumOff val="60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 scaled="0"/>
              </a:gradFill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1.</a:t>
                </a:r>
                <a:r>
                  <a:rPr lang="en-US" sz="2000" dirty="0">
                    <a:solidFill>
                      <a:srgbClr val="FF0000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Group</a:t>
                </a:r>
                <a:r>
                  <a:rPr lang="en-US" sz="20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 : </a:t>
                </a:r>
                <a:r>
                  <a:rPr lang="th-TH" sz="20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ตั้งชื่อ </a:t>
                </a:r>
                <a:r>
                  <a:rPr lang="en-US" sz="20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Group 				</a:t>
                </a:r>
                <a:r>
                  <a:rPr lang="en-US" sz="2000" dirty="0">
                    <a:latin typeface="Angsana New" panose="02020603050405020304" pitchFamily="18" charset="-34"/>
                    <a:cs typeface="Angsana New" panose="02020603050405020304" pitchFamily="18" charset="-34"/>
                    <a:sym typeface="Wingdings 3"/>
                  </a:rPr>
                  <a:t>4.</a:t>
                </a:r>
                <a:r>
                  <a:rPr lang="en-US" sz="2000" dirty="0">
                    <a:solidFill>
                      <a:srgbClr val="FF0000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Payment Method </a:t>
                </a:r>
                <a:r>
                  <a:rPr lang="en-US" sz="20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: </a:t>
                </a:r>
                <a:r>
                  <a:rPr lang="th-TH" sz="20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เลือกรายการ</a:t>
                </a:r>
                <a:endParaRPr lang="en-US" sz="2000" dirty="0"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  <a:p>
                <a:r>
                  <a:rPr lang="en-US" sz="20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2.</a:t>
                </a:r>
                <a:r>
                  <a:rPr lang="en-US" sz="2000" dirty="0">
                    <a:solidFill>
                      <a:srgbClr val="FF0000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Bank Account </a:t>
                </a:r>
                <a:r>
                  <a:rPr lang="en-US" sz="20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:</a:t>
                </a:r>
                <a:r>
                  <a:rPr lang="th-TH" sz="20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 เลือกธนาคารที่ใช้จ่าย 		</a:t>
                </a:r>
                <a:r>
                  <a:rPr lang="en-US" sz="20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	5.</a:t>
                </a:r>
                <a:r>
                  <a:rPr lang="en-US" sz="2000" dirty="0">
                    <a:solidFill>
                      <a:srgbClr val="FF0000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Payment  Date </a:t>
                </a:r>
                <a:r>
                  <a:rPr lang="en-US" sz="20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:</a:t>
                </a:r>
                <a:r>
                  <a:rPr lang="en-US" sz="2000" dirty="0">
                    <a:solidFill>
                      <a:srgbClr val="FF0000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  </a:t>
                </a:r>
                <a:r>
                  <a:rPr lang="th-TH" sz="20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เลือกวันที่ ที่ต้องการให้มีผลในการจ่าย</a:t>
                </a:r>
                <a:r>
                  <a:rPr lang="en-US" sz="20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 </a:t>
                </a:r>
                <a:endParaRPr lang="en-US" sz="2000" dirty="0">
                  <a:latin typeface="Angsana New" panose="02020603050405020304" pitchFamily="18" charset="-34"/>
                  <a:cs typeface="Angsana New" panose="02020603050405020304" pitchFamily="18" charset="-34"/>
                  <a:sym typeface="Wingdings 3"/>
                </a:endParaRPr>
              </a:p>
              <a:p>
                <a:r>
                  <a:rPr lang="en-US" sz="20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3.</a:t>
                </a:r>
                <a:r>
                  <a:rPr lang="en-US" sz="2000" dirty="0">
                    <a:solidFill>
                      <a:srgbClr val="FF0000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Default Currency </a:t>
                </a:r>
                <a:r>
                  <a:rPr lang="en-US" sz="20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: </a:t>
                </a:r>
                <a:r>
                  <a:rPr lang="th-TH" sz="20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เลือกสกุลเงิน </a:t>
                </a:r>
                <a:r>
                  <a:rPr lang="en-US" sz="20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BAHT/USD/EURO</a:t>
                </a:r>
                <a:r>
                  <a:rPr lang="th-TH" sz="20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	</a:t>
                </a:r>
                <a:r>
                  <a:rPr lang="en-US" sz="2000" dirty="0">
                    <a:latin typeface="Angsana New" panose="02020603050405020304" pitchFamily="18" charset="-34"/>
                    <a:cs typeface="Angsana New" panose="02020603050405020304" pitchFamily="18" charset="-34"/>
                    <a:sym typeface="Wingdings 3"/>
                  </a:rPr>
                  <a:t>6.</a:t>
                </a:r>
                <a:r>
                  <a:rPr lang="en-US" sz="2000" dirty="0">
                    <a:solidFill>
                      <a:srgbClr val="FF0000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Rate Type </a:t>
                </a:r>
                <a:r>
                  <a:rPr lang="en-US" sz="20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: </a:t>
                </a:r>
                <a:r>
                  <a:rPr lang="th-TH" sz="20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เลือก</a:t>
                </a:r>
                <a:r>
                  <a:rPr lang="en-US" sz="20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 Selling Rate (</a:t>
                </a:r>
                <a:r>
                  <a:rPr lang="th-TH" sz="20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ตาม </a:t>
                </a:r>
                <a:r>
                  <a:rPr lang="en-US" sz="20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Bank) </a:t>
                </a:r>
                <a:r>
                  <a:rPr lang="th-TH" sz="2000" u="sng" dirty="0">
                    <a:solidFill>
                      <a:srgbClr val="FF0000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ในทุกรณี</a:t>
                </a:r>
                <a:endParaRPr lang="en-US" sz="2000" u="sng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4E4BC93-CFD1-439A-B268-EED22B56D1DA}"/>
                  </a:ext>
                </a:extLst>
              </p:cNvPr>
              <p:cNvSpPr/>
              <p:nvPr/>
            </p:nvSpPr>
            <p:spPr>
              <a:xfrm>
                <a:off x="4259723" y="2940538"/>
                <a:ext cx="920439" cy="19304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C6AE2086-4464-4A07-9CA0-FBA958B774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25000"/>
                        </a14:imgEffect>
                      </a14:imgLayer>
                    </a14:imgProps>
                  </a:ext>
                </a:extLst>
              </a:blip>
              <a:srcRect l="26023" t="36766" r="59293" b="60602"/>
              <a:stretch/>
            </p:blipFill>
            <p:spPr>
              <a:xfrm>
                <a:off x="4277421" y="4202206"/>
                <a:ext cx="1959166" cy="204414"/>
              </a:xfrm>
              <a:prstGeom prst="rect">
                <a:avLst/>
              </a:prstGeom>
              <a:ln w="38100" cap="sq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F9D268F-8B9C-4F07-B890-CECE292990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2894" t="14024" r="41591" b="57992"/>
            <a:stretch/>
          </p:blipFill>
          <p:spPr>
            <a:xfrm>
              <a:off x="3088388" y="3085492"/>
              <a:ext cx="124720" cy="19304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E918F74-5BBF-4F18-B2AB-46B7BCC7F0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9840" t="15037" r="23666" b="59706"/>
            <a:stretch/>
          </p:blipFill>
          <p:spPr>
            <a:xfrm>
              <a:off x="3088870" y="3350861"/>
              <a:ext cx="164385" cy="21601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9DEFB12-C356-41C5-B623-4668D2B673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7926" t="14443" r="7773" b="60559"/>
            <a:stretch/>
          </p:blipFill>
          <p:spPr>
            <a:xfrm>
              <a:off x="2870891" y="3577987"/>
              <a:ext cx="154960" cy="21601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D9BAC67-74EA-406C-8D02-06B62B99A4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4547" t="42165" r="57105" b="31737"/>
            <a:stretch/>
          </p:blipFill>
          <p:spPr>
            <a:xfrm>
              <a:off x="2879225" y="3844764"/>
              <a:ext cx="158122" cy="19300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2C6AFA9-9698-4299-86B1-678AFF6463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1238" t="41484" r="40999" b="32889"/>
            <a:stretch/>
          </p:blipFill>
          <p:spPr>
            <a:xfrm>
              <a:off x="3053235" y="4101720"/>
              <a:ext cx="150740" cy="186612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4A44C5-1667-4FF7-B96A-835E33E84B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0228" t="41463" r="23508" b="34965"/>
            <a:stretch/>
          </p:blipFill>
          <p:spPr>
            <a:xfrm>
              <a:off x="3338587" y="4355716"/>
              <a:ext cx="150601" cy="1873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2501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959CF4A-0172-4B74-9737-9D0B74CD0163}"/>
              </a:ext>
            </a:extLst>
          </p:cNvPr>
          <p:cNvGrpSpPr/>
          <p:nvPr/>
        </p:nvGrpSpPr>
        <p:grpSpPr>
          <a:xfrm>
            <a:off x="1118458" y="486641"/>
            <a:ext cx="9955084" cy="6015345"/>
            <a:chOff x="557892" y="138177"/>
            <a:chExt cx="10491108" cy="687199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33E18B4-1DE6-4B98-9C95-893CD6AFB545}"/>
                </a:ext>
              </a:extLst>
            </p:cNvPr>
            <p:cNvGrpSpPr/>
            <p:nvPr/>
          </p:nvGrpSpPr>
          <p:grpSpPr>
            <a:xfrm>
              <a:off x="557893" y="599842"/>
              <a:ext cx="10491107" cy="6410325"/>
              <a:chOff x="555171" y="287924"/>
              <a:chExt cx="10597243" cy="6570076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014B908-15A2-490F-B272-D24AFF6D38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41272" b="32326"/>
              <a:stretch/>
            </p:blipFill>
            <p:spPr>
              <a:xfrm>
                <a:off x="555171" y="287924"/>
                <a:ext cx="10597243" cy="6570076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E28F762-0986-4159-946B-3BB5E372C1B7}"/>
                  </a:ext>
                </a:extLst>
              </p:cNvPr>
              <p:cNvSpPr/>
              <p:nvPr/>
            </p:nvSpPr>
            <p:spPr>
              <a:xfrm>
                <a:off x="595993" y="1175657"/>
                <a:ext cx="1943100" cy="19594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B852BC-955C-4D72-AA8D-5681F197F820}"/>
                </a:ext>
              </a:extLst>
            </p:cNvPr>
            <p:cNvSpPr txBox="1"/>
            <p:nvPr/>
          </p:nvSpPr>
          <p:spPr>
            <a:xfrm>
              <a:off x="557892" y="138177"/>
              <a:ext cx="10491107" cy="461665"/>
            </a:xfrm>
            <a:prstGeom prst="rect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5000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0"/>
            </a:gradFill>
          </p:spPr>
          <p:txBody>
            <a:bodyPr wrap="square" rtlCol="0">
              <a:spAutoFit/>
            </a:bodyPr>
            <a:lstStyle/>
            <a:p>
              <a:r>
                <a:rPr lang="th-TH" sz="2400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เลือก </a:t>
              </a:r>
              <a:r>
                <a:rPr lang="en-US" sz="2400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“New Payment” </a:t>
              </a:r>
              <a:endParaRPr lang="th-TH" sz="2400" dirty="0"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6933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3F9057-CCE9-43AF-8DAC-8C287BCBBFAB}"/>
              </a:ext>
            </a:extLst>
          </p:cNvPr>
          <p:cNvGrpSpPr/>
          <p:nvPr/>
        </p:nvGrpSpPr>
        <p:grpSpPr>
          <a:xfrm>
            <a:off x="1332350" y="431098"/>
            <a:ext cx="9527300" cy="6299363"/>
            <a:chOff x="1332349" y="431098"/>
            <a:chExt cx="9527300" cy="62993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1505583-AD10-4A71-9A09-D38798A66ECC}"/>
                </a:ext>
              </a:extLst>
            </p:cNvPr>
            <p:cNvGrpSpPr/>
            <p:nvPr/>
          </p:nvGrpSpPr>
          <p:grpSpPr>
            <a:xfrm>
              <a:off x="1332349" y="431098"/>
              <a:ext cx="9527300" cy="6299363"/>
              <a:chOff x="1302980" y="121288"/>
              <a:chExt cx="9736429" cy="673671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BF8AE579-049B-4701-95E3-CC01A4547392}"/>
                  </a:ext>
                </a:extLst>
              </p:cNvPr>
              <p:cNvGrpSpPr/>
              <p:nvPr/>
            </p:nvGrpSpPr>
            <p:grpSpPr>
              <a:xfrm>
                <a:off x="1302981" y="1410385"/>
                <a:ext cx="9736428" cy="5447615"/>
                <a:chOff x="1075935" y="1014672"/>
                <a:chExt cx="9586038" cy="5897287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EC21585C-7D91-4973-865F-6BDE4E32A0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40536" b="32006"/>
                <a:stretch/>
              </p:blipFill>
              <p:spPr>
                <a:xfrm>
                  <a:off x="1075935" y="1014672"/>
                  <a:ext cx="9586038" cy="5897287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E86C19B4-8ACF-4486-8B89-CF4AD6D815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94920" y="4538385"/>
                  <a:ext cx="2086266" cy="1543265"/>
                </a:xfrm>
                <a:prstGeom prst="rect">
                  <a:avLst/>
                </a:prstGeom>
              </p:spPr>
            </p:pic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7133479B-4E4B-44E1-8F15-470BACFB2D7C}"/>
                    </a:ext>
                  </a:extLst>
                </p:cNvPr>
                <p:cNvSpPr/>
                <p:nvPr/>
              </p:nvSpPr>
              <p:spPr>
                <a:xfrm>
                  <a:off x="4162303" y="4538385"/>
                  <a:ext cx="1557595" cy="197801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2E85DAE-AFD7-4CEF-AFE7-E8D6A7AD3C2B}"/>
                    </a:ext>
                  </a:extLst>
                </p:cNvPr>
                <p:cNvSpPr/>
                <p:nvPr/>
              </p:nvSpPr>
              <p:spPr>
                <a:xfrm>
                  <a:off x="8747831" y="2395436"/>
                  <a:ext cx="798241" cy="194691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F87BEA9F-9FF9-4177-8A84-9FC3F47B7F47}"/>
                    </a:ext>
                  </a:extLst>
                </p:cNvPr>
                <p:cNvSpPr/>
                <p:nvPr/>
              </p:nvSpPr>
              <p:spPr>
                <a:xfrm>
                  <a:off x="8747832" y="2613860"/>
                  <a:ext cx="798241" cy="194691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BB7B5C13-B70B-47E2-A426-D7C2167E0A72}"/>
                    </a:ext>
                  </a:extLst>
                </p:cNvPr>
                <p:cNvSpPr/>
                <p:nvPr/>
              </p:nvSpPr>
              <p:spPr>
                <a:xfrm>
                  <a:off x="2831512" y="2416059"/>
                  <a:ext cx="1753663" cy="197801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 dirty="0"/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E23DF68-EE28-41EC-BDEF-9F2E08FEBC02}"/>
                  </a:ext>
                </a:extLst>
              </p:cNvPr>
              <p:cNvSpPr txBox="1"/>
              <p:nvPr/>
            </p:nvSpPr>
            <p:spPr>
              <a:xfrm>
                <a:off x="1302980" y="121288"/>
                <a:ext cx="9736428" cy="1283665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20000"/>
                      <a:lumOff val="80000"/>
                    </a:schemeClr>
                  </a:gs>
                  <a:gs pos="74000">
                    <a:schemeClr val="accent5">
                      <a:lumMod val="40000"/>
                      <a:lumOff val="60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 scaled="0"/>
              </a:gradFill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Angsana New" panose="02020603050405020304" pitchFamily="18" charset="-34"/>
                    <a:cs typeface="Angsana New" panose="02020603050405020304" pitchFamily="18" charset="-34"/>
                    <a:sym typeface="Wingdings 3"/>
                  </a:rPr>
                  <a:t>1.</a:t>
                </a:r>
                <a:r>
                  <a:rPr lang="en-US" sz="18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Supplier : </a:t>
                </a:r>
                <a:r>
                  <a:rPr lang="th-TH" sz="18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ใส่รหัส </a:t>
                </a:r>
                <a:r>
                  <a:rPr lang="en-US" sz="18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Supplier </a:t>
                </a:r>
                <a:r>
                  <a:rPr lang="th-TH" sz="18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หรือถ้าไม่ทราบให้กด </a:t>
                </a:r>
                <a:r>
                  <a:rPr lang="en-US" sz="18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Search</a:t>
                </a:r>
                <a:r>
                  <a:rPr lang="th-TH" sz="18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ใส่คำสำคัญ (ในช่อง </a:t>
                </a:r>
                <a:r>
                  <a:rPr lang="en-US" sz="18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“Starting At”)</a:t>
                </a:r>
                <a:r>
                  <a:rPr lang="th-TH" sz="18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 แล้วกด </a:t>
                </a:r>
                <a:r>
                  <a:rPr lang="en-US" sz="18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Search</a:t>
                </a:r>
              </a:p>
              <a:p>
                <a:r>
                  <a:rPr lang="en-US" sz="1800" dirty="0">
                    <a:latin typeface="Angsana New" panose="02020603050405020304" pitchFamily="18" charset="-34"/>
                    <a:cs typeface="Angsana New" panose="02020603050405020304" pitchFamily="18" charset="-34"/>
                    <a:sym typeface="Wingdings 3"/>
                  </a:rPr>
                  <a:t>2.Document Type : </a:t>
                </a:r>
                <a:r>
                  <a:rPr lang="th-TH" sz="1800" dirty="0">
                    <a:latin typeface="Angsana New" panose="02020603050405020304" pitchFamily="18" charset="-34"/>
                    <a:cs typeface="Angsana New" panose="02020603050405020304" pitchFamily="18" charset="-34"/>
                    <a:sym typeface="Wingdings 3"/>
                  </a:rPr>
                  <a:t>เลือกรายการที่เป็น บันทึกการจ่ายที่ยังไม่ได้ตั้งหนี้ </a:t>
                </a:r>
                <a:r>
                  <a:rPr lang="en-US" sz="1800" dirty="0">
                    <a:latin typeface="Angsana New" panose="02020603050405020304" pitchFamily="18" charset="-34"/>
                    <a:cs typeface="Angsana New" panose="02020603050405020304" pitchFamily="18" charset="-34"/>
                    <a:sym typeface="Wingdings 3"/>
                  </a:rPr>
                  <a:t>UHT/COCONUT/LONG/SAUCE</a:t>
                </a:r>
              </a:p>
              <a:p>
                <a:r>
                  <a:rPr lang="en-US" sz="1800" dirty="0">
                    <a:latin typeface="Angsana New" panose="02020603050405020304" pitchFamily="18" charset="-34"/>
                    <a:cs typeface="Angsana New" panose="02020603050405020304" pitchFamily="18" charset="-34"/>
                    <a:sym typeface="Wingdings 3"/>
                  </a:rPr>
                  <a:t>3.Payment : </a:t>
                </a:r>
                <a:r>
                  <a:rPr lang="th-TH" sz="18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กรณีที่จ่ายเป็นเช็คให้ใส่เลขที่เช็ค /กรณีที่จ่ายแบบโอนเงิน ให้ใส่เลขอะไรก่อนก็ได้ (ใส่ได้เฉพาะตัวเลขเท่านั้น)</a:t>
                </a:r>
              </a:p>
              <a:p>
                <a:r>
                  <a:rPr lang="th-TH" sz="1800" dirty="0">
                    <a:latin typeface="Angsana New" panose="02020603050405020304" pitchFamily="18" charset="-34"/>
                    <a:cs typeface="Angsana New" panose="02020603050405020304" pitchFamily="18" charset="-34"/>
                    <a:sym typeface="Wingdings 3"/>
                  </a:rPr>
                  <a:t>4.</a:t>
                </a:r>
                <a:r>
                  <a:rPr lang="th-TH" sz="18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กด </a:t>
                </a:r>
                <a:r>
                  <a:rPr lang="en-US" sz="18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Save </a:t>
                </a:r>
                <a:r>
                  <a:rPr lang="th-TH" sz="18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ระบบจะแสดงเลข </a:t>
                </a:r>
                <a:r>
                  <a:rPr lang="en-US" sz="18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Legal Number </a:t>
                </a:r>
                <a:r>
                  <a:rPr lang="th-TH" sz="18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ขึ้นมา  </a:t>
                </a:r>
                <a:r>
                  <a:rPr lang="th-TH" sz="1800" dirty="0">
                    <a:solidFill>
                      <a:srgbClr val="FF0000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(กรณีที่จ่ายแบบโอนเงินให้นำเลขที่ </a:t>
                </a:r>
                <a:r>
                  <a:rPr lang="en-US" sz="1800" dirty="0">
                    <a:solidFill>
                      <a:srgbClr val="FF0000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Legal Number </a:t>
                </a:r>
                <a:r>
                  <a:rPr lang="th-TH" sz="1800" dirty="0">
                    <a:solidFill>
                      <a:srgbClr val="FF0000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 ไปใส่ในช่อง </a:t>
                </a:r>
                <a:r>
                  <a:rPr lang="en-US" sz="1800" dirty="0">
                    <a:solidFill>
                      <a:srgbClr val="FF0000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Payment) </a:t>
                </a:r>
                <a:endParaRPr lang="th-TH" sz="1800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D74CCD9-E2F9-4A85-B40B-77970058E6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3930" t="20023" r="26274" b="48867"/>
              <a:stretch/>
            </p:blipFill>
            <p:spPr>
              <a:xfrm>
                <a:off x="4867275" y="2666907"/>
                <a:ext cx="3343943" cy="1524185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20000"/>
                      <a:lumOff val="80000"/>
                    </a:schemeClr>
                  </a:gs>
                  <a:gs pos="74000">
                    <a:schemeClr val="accent5">
                      <a:lumMod val="40000"/>
                      <a:lumOff val="60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>
                <a:noFill/>
              </a:ln>
            </p:spPr>
          </p:pic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50DFFF2-8974-47DB-BF64-CE08BE1D35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2894" t="14024" r="41591" b="57992"/>
            <a:stretch/>
          </p:blipFill>
          <p:spPr>
            <a:xfrm>
              <a:off x="2955870" y="2719123"/>
              <a:ext cx="235198" cy="36404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407FD7D-2695-4D43-A3D4-6387D79386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9840" t="15037" r="23666" b="59706"/>
            <a:stretch/>
          </p:blipFill>
          <p:spPr>
            <a:xfrm>
              <a:off x="3332149" y="4572581"/>
              <a:ext cx="250804" cy="32956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E5F90E2-6489-47EE-80F2-D6289513C1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7926" t="14443" r="7773" b="60559"/>
            <a:stretch/>
          </p:blipFill>
          <p:spPr>
            <a:xfrm>
              <a:off x="8179485" y="2681879"/>
              <a:ext cx="235198" cy="352797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5F53817-654F-4462-B052-EFAA7E1771AD}"/>
                </a:ext>
              </a:extLst>
            </p:cNvPr>
            <p:cNvSpPr/>
            <p:nvPr/>
          </p:nvSpPr>
          <p:spPr>
            <a:xfrm>
              <a:off x="1579835" y="1963218"/>
              <a:ext cx="239636" cy="18282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ABC1A87-68B4-46B7-B7E0-BDD92BC995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547" t="42165" r="57105" b="31737"/>
            <a:stretch/>
          </p:blipFill>
          <p:spPr>
            <a:xfrm>
              <a:off x="1336511" y="1894661"/>
              <a:ext cx="239636" cy="2924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6307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C9765D2-EC08-450C-BFD8-FC67A60BE8AE}"/>
              </a:ext>
            </a:extLst>
          </p:cNvPr>
          <p:cNvGrpSpPr/>
          <p:nvPr/>
        </p:nvGrpSpPr>
        <p:grpSpPr>
          <a:xfrm>
            <a:off x="1195873" y="457201"/>
            <a:ext cx="9800253" cy="6156411"/>
            <a:chOff x="915237" y="513543"/>
            <a:chExt cx="9815804" cy="629457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ACBBD36-BA37-403D-A4A8-F2634178155A}"/>
                </a:ext>
              </a:extLst>
            </p:cNvPr>
            <p:cNvGrpSpPr/>
            <p:nvPr/>
          </p:nvGrpSpPr>
          <p:grpSpPr>
            <a:xfrm>
              <a:off x="915237" y="913653"/>
              <a:ext cx="9815804" cy="5894469"/>
              <a:chOff x="811763" y="214539"/>
              <a:chExt cx="9815804" cy="5894469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D570C837-DBFA-4B1F-8487-9B5AE5FF62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38699" b="31579"/>
              <a:stretch/>
            </p:blipFill>
            <p:spPr>
              <a:xfrm>
                <a:off x="811763" y="214539"/>
                <a:ext cx="9815804" cy="5894469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1153B03-BBFC-4BBC-A69D-73F5E063A5D5}"/>
                  </a:ext>
                </a:extLst>
              </p:cNvPr>
              <p:cNvSpPr/>
              <p:nvPr/>
            </p:nvSpPr>
            <p:spPr>
              <a:xfrm>
                <a:off x="811763" y="2211354"/>
                <a:ext cx="1754155" cy="17728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D9AE69-81F3-47DA-A4FA-233EC75B412E}"/>
                </a:ext>
              </a:extLst>
            </p:cNvPr>
            <p:cNvSpPr txBox="1"/>
            <p:nvPr/>
          </p:nvSpPr>
          <p:spPr>
            <a:xfrm>
              <a:off x="915237" y="513543"/>
              <a:ext cx="9815804" cy="400110"/>
            </a:xfrm>
            <a:prstGeom prst="rect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7400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</p:spPr>
          <p:txBody>
            <a:bodyPr wrap="square" rtlCol="0">
              <a:spAutoFit/>
            </a:bodyPr>
            <a:lstStyle/>
            <a:p>
              <a:r>
                <a:rPr lang="th-TH" sz="2000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ไปที่ </a:t>
              </a:r>
              <a:r>
                <a:rPr lang="en-US" sz="2000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New</a:t>
              </a:r>
              <a:r>
                <a:rPr lang="th-TH" sz="2000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 </a:t>
              </a:r>
              <a:r>
                <a:rPr lang="th-TH" sz="2000" dirty="0">
                  <a:latin typeface="Angsana New" panose="02020603050405020304" pitchFamily="18" charset="-34"/>
                  <a:cs typeface="Angsana New" panose="02020603050405020304" pitchFamily="18" charset="-34"/>
                  <a:sym typeface="Wingdings 3" panose="05040102010807070707" pitchFamily="18" charset="2"/>
                </a:rPr>
                <a:t></a:t>
              </a:r>
              <a:r>
                <a:rPr lang="th-TH" sz="2000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 </a:t>
              </a:r>
              <a:r>
                <a:rPr lang="en-US" sz="2000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New </a:t>
              </a:r>
              <a:r>
                <a:rPr lang="en-US" sz="2000" dirty="0" err="1">
                  <a:latin typeface="Angsana New" panose="02020603050405020304" pitchFamily="18" charset="-34"/>
                  <a:cs typeface="Angsana New" panose="02020603050405020304" pitchFamily="18" charset="-34"/>
                </a:rPr>
                <a:t>Misc</a:t>
              </a:r>
              <a:r>
                <a:rPr lang="en-US" sz="2000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 Payment</a:t>
              </a:r>
              <a:endParaRPr lang="th-TH" sz="2000" dirty="0"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9179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7A80232-6F0F-460A-9E85-D67B187121BA}"/>
              </a:ext>
            </a:extLst>
          </p:cNvPr>
          <p:cNvGrpSpPr/>
          <p:nvPr/>
        </p:nvGrpSpPr>
        <p:grpSpPr>
          <a:xfrm>
            <a:off x="334510" y="611779"/>
            <a:ext cx="11522979" cy="5634442"/>
            <a:chOff x="334510" y="611779"/>
            <a:chExt cx="11522979" cy="563444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605F7B8-03D8-4966-A28C-443C722A372C}"/>
                </a:ext>
              </a:extLst>
            </p:cNvPr>
            <p:cNvGrpSpPr/>
            <p:nvPr/>
          </p:nvGrpSpPr>
          <p:grpSpPr>
            <a:xfrm>
              <a:off x="334511" y="611779"/>
              <a:ext cx="11522978" cy="5634442"/>
              <a:chOff x="334511" y="318683"/>
              <a:chExt cx="11522978" cy="5634442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0FFF312C-3A47-4551-BBCD-AF24A1FD80A4}"/>
                  </a:ext>
                </a:extLst>
              </p:cNvPr>
              <p:cNvGrpSpPr/>
              <p:nvPr/>
            </p:nvGrpSpPr>
            <p:grpSpPr>
              <a:xfrm>
                <a:off x="334511" y="318683"/>
                <a:ext cx="11522978" cy="5634442"/>
                <a:chOff x="259350" y="129509"/>
                <a:chExt cx="11522978" cy="5634442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156976BA-C5C8-41A2-AB09-908B6BE0413B}"/>
                    </a:ext>
                  </a:extLst>
                </p:cNvPr>
                <p:cNvGrpSpPr/>
                <p:nvPr/>
              </p:nvGrpSpPr>
              <p:grpSpPr>
                <a:xfrm>
                  <a:off x="259350" y="1442042"/>
                  <a:ext cx="11522978" cy="4321909"/>
                  <a:chOff x="259350" y="1442042"/>
                  <a:chExt cx="11522978" cy="4321909"/>
                </a:xfrm>
              </p:grpSpPr>
              <p:pic>
                <p:nvPicPr>
                  <p:cNvPr id="3" name="Picture 2">
                    <a:extLst>
                      <a:ext uri="{FF2B5EF4-FFF2-40B4-BE49-F238E27FC236}">
                        <a16:creationId xmlns:a16="http://schemas.microsoft.com/office/drawing/2014/main" id="{1F1BF350-A38B-4F69-AED7-E13EB02868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t="-1" r="21227" b="45086"/>
                  <a:stretch/>
                </p:blipFill>
                <p:spPr>
                  <a:xfrm>
                    <a:off x="259350" y="1442042"/>
                    <a:ext cx="11522978" cy="4321909"/>
                  </a:xfrm>
                  <a:prstGeom prst="rect">
                    <a:avLst/>
                  </a:prstGeom>
                </p:spPr>
              </p:pic>
              <p:sp>
                <p:nvSpPr>
                  <p:cNvPr id="4" name="Rectangle 3">
                    <a:extLst>
                      <a:ext uri="{FF2B5EF4-FFF2-40B4-BE49-F238E27FC236}">
                        <a16:creationId xmlns:a16="http://schemas.microsoft.com/office/drawing/2014/main" id="{51A67313-CD1F-4F02-936D-2224BDA88975}"/>
                      </a:ext>
                    </a:extLst>
                  </p:cNvPr>
                  <p:cNvSpPr/>
                  <p:nvPr/>
                </p:nvSpPr>
                <p:spPr>
                  <a:xfrm>
                    <a:off x="5732104" y="2787293"/>
                    <a:ext cx="761486" cy="170514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79E31B72-DC3A-4443-AD54-078271E17EF3}"/>
                      </a:ext>
                    </a:extLst>
                  </p:cNvPr>
                  <p:cNvSpPr/>
                  <p:nvPr/>
                </p:nvSpPr>
                <p:spPr>
                  <a:xfrm>
                    <a:off x="4512905" y="2399905"/>
                    <a:ext cx="752672" cy="191582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B5004B78-0EDD-4158-A9DE-F4E0788FD994}"/>
                      </a:ext>
                    </a:extLst>
                  </p:cNvPr>
                  <p:cNvSpPr/>
                  <p:nvPr/>
                </p:nvSpPr>
                <p:spPr>
                  <a:xfrm>
                    <a:off x="2983198" y="3440435"/>
                    <a:ext cx="1243053" cy="149290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</p:grp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D71BB19-AFAD-409A-83B2-CE87B24AE692}"/>
                    </a:ext>
                  </a:extLst>
                </p:cNvPr>
                <p:cNvSpPr txBox="1"/>
                <p:nvPr/>
              </p:nvSpPr>
              <p:spPr>
                <a:xfrm>
                  <a:off x="259350" y="129509"/>
                  <a:ext cx="11522978" cy="1323439"/>
                </a:xfrm>
                <a:prstGeom prst="rect">
                  <a:avLst/>
                </a:prstGeom>
                <a:gradFill>
                  <a:gsLst>
                    <a:gs pos="0">
                      <a:schemeClr val="accent5">
                        <a:lumMod val="20000"/>
                        <a:lumOff val="80000"/>
                      </a:schemeClr>
                    </a:gs>
                    <a:gs pos="74000">
                      <a:schemeClr val="accent5">
                        <a:lumMod val="40000"/>
                        <a:lumOff val="60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</p:spPr>
              <p:txBody>
                <a:bodyPr wrap="square" rtlCol="0">
                  <a:spAutoFit/>
                </a:bodyPr>
                <a:lstStyle/>
                <a:p>
                  <a:r>
                    <a:rPr lang="th-TH" sz="2000" dirty="0"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ไปที่ </a:t>
                  </a:r>
                  <a:r>
                    <a:rPr lang="en-US" sz="2000" dirty="0">
                      <a:solidFill>
                        <a:srgbClr val="00B0F0"/>
                      </a:solidFill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Payment</a:t>
                  </a:r>
                  <a:r>
                    <a:rPr lang="en-US" sz="2000" dirty="0"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 </a:t>
                  </a:r>
                  <a:r>
                    <a:rPr lang="th-TH" sz="2000" dirty="0"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เลือก </a:t>
                  </a:r>
                  <a:r>
                    <a:rPr lang="en-US" sz="2000" dirty="0" err="1">
                      <a:solidFill>
                        <a:srgbClr val="00B0F0"/>
                      </a:solidFill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Misc</a:t>
                  </a:r>
                  <a:r>
                    <a:rPr lang="en-US" sz="2000" dirty="0">
                      <a:solidFill>
                        <a:srgbClr val="00B0F0"/>
                      </a:solidFill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 Detail				</a:t>
                  </a:r>
                  <a:endParaRPr lang="th-TH" sz="2000" dirty="0">
                    <a:latin typeface="Angsana New" panose="02020603050405020304" pitchFamily="18" charset="-34"/>
                    <a:cs typeface="Angsana New" panose="02020603050405020304" pitchFamily="18" charset="-34"/>
                    <a:sym typeface="Wingdings 2"/>
                  </a:endParaRPr>
                </a:p>
                <a:p>
                  <a:r>
                    <a:rPr lang="th-TH" sz="2000" dirty="0"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1. คลิก </a:t>
                  </a:r>
                  <a:r>
                    <a:rPr lang="en-US" sz="2000" dirty="0">
                      <a:latin typeface="Angsana New" panose="02020603050405020304" pitchFamily="18" charset="-34"/>
                      <a:cs typeface="Angsana New" panose="02020603050405020304" pitchFamily="18" charset="-34"/>
                      <a:sym typeface="Wingdings 2"/>
                    </a:rPr>
                    <a:t></a:t>
                  </a:r>
                  <a:r>
                    <a:rPr lang="th-TH" sz="2000" dirty="0">
                      <a:latin typeface="Angsana New" panose="02020603050405020304" pitchFamily="18" charset="-34"/>
                      <a:cs typeface="Angsana New" panose="02020603050405020304" pitchFamily="18" charset="-34"/>
                      <a:sym typeface="Wingdings 2"/>
                    </a:rPr>
                    <a:t> ตรง </a:t>
                  </a:r>
                  <a:r>
                    <a:rPr lang="en-US" sz="2000" dirty="0">
                      <a:latin typeface="Angsana New" panose="02020603050405020304" pitchFamily="18" charset="-34"/>
                      <a:cs typeface="Angsana New" panose="02020603050405020304" pitchFamily="18" charset="-34"/>
                      <a:sym typeface="Wingdings 2"/>
                    </a:rPr>
                    <a:t>“Pre-Payment”					4. Description : </a:t>
                  </a:r>
                  <a:r>
                    <a:rPr lang="th-TH" sz="2000" dirty="0">
                      <a:latin typeface="Angsana New" panose="02020603050405020304" pitchFamily="18" charset="-34"/>
                      <a:cs typeface="Angsana New" panose="02020603050405020304" pitchFamily="18" charset="-34"/>
                      <a:sym typeface="Wingdings 2"/>
                    </a:rPr>
                    <a:t>ใส่คำอธิบายรายการ </a:t>
                  </a:r>
                </a:p>
                <a:p>
                  <a:r>
                    <a:rPr lang="en-US" sz="2000" dirty="0">
                      <a:latin typeface="Angsana New" panose="02020603050405020304" pitchFamily="18" charset="-34"/>
                      <a:cs typeface="Angsana New" panose="02020603050405020304" pitchFamily="18" charset="-34"/>
                      <a:sym typeface="Wingdings 2"/>
                    </a:rPr>
                    <a:t>2. Ref PO.. : </a:t>
                  </a:r>
                  <a:r>
                    <a:rPr lang="th-TH" sz="2000" dirty="0">
                      <a:latin typeface="Angsana New" panose="02020603050405020304" pitchFamily="18" charset="-34"/>
                      <a:cs typeface="Angsana New" panose="02020603050405020304" pitchFamily="18" charset="-34"/>
                      <a:sym typeface="Wingdings 2"/>
                    </a:rPr>
                    <a:t>ใส่เลขที่ </a:t>
                  </a:r>
                  <a:r>
                    <a:rPr lang="en-US" sz="2000" dirty="0">
                      <a:latin typeface="Angsana New" panose="02020603050405020304" pitchFamily="18" charset="-34"/>
                      <a:cs typeface="Angsana New" panose="02020603050405020304" pitchFamily="18" charset="-34"/>
                      <a:sym typeface="Wingdings 2"/>
                    </a:rPr>
                    <a:t>PO </a:t>
                  </a:r>
                  <a:r>
                    <a:rPr lang="th-TH" sz="2000" dirty="0">
                      <a:latin typeface="Angsana New" panose="02020603050405020304" pitchFamily="18" charset="-34"/>
                      <a:cs typeface="Angsana New" panose="02020603050405020304" pitchFamily="18" charset="-34"/>
                      <a:sym typeface="Wingdings 2"/>
                    </a:rPr>
                    <a:t>กรณีที่ไม่มี </a:t>
                  </a:r>
                  <a:r>
                    <a:rPr lang="en-US" sz="2000" dirty="0">
                      <a:latin typeface="Angsana New" panose="02020603050405020304" pitchFamily="18" charset="-34"/>
                      <a:cs typeface="Angsana New" panose="02020603050405020304" pitchFamily="18" charset="-34"/>
                      <a:sym typeface="Wingdings 2"/>
                    </a:rPr>
                    <a:t>PO </a:t>
                  </a:r>
                  <a:r>
                    <a:rPr lang="th-TH" sz="2000" dirty="0">
                      <a:latin typeface="Angsana New" panose="02020603050405020304" pitchFamily="18" charset="-34"/>
                      <a:cs typeface="Angsana New" panose="02020603050405020304" pitchFamily="18" charset="-34"/>
                      <a:sym typeface="Wingdings 2"/>
                    </a:rPr>
                    <a:t>ไม่ต้องใส่ เช่น กรณีที่เบิกเงินสำรองจ่ายต่าง ๆ	5. กด </a:t>
                  </a:r>
                  <a:r>
                    <a:rPr lang="en-US" sz="2000" dirty="0">
                      <a:latin typeface="Angsana New" panose="02020603050405020304" pitchFamily="18" charset="-34"/>
                      <a:cs typeface="Angsana New" panose="02020603050405020304" pitchFamily="18" charset="-34"/>
                      <a:sym typeface="Wingdings 2"/>
                    </a:rPr>
                    <a:t>Save </a:t>
                  </a:r>
                </a:p>
                <a:p>
                  <a:r>
                    <a:rPr lang="en-US" sz="2000" dirty="0">
                      <a:latin typeface="Angsana New" panose="02020603050405020304" pitchFamily="18" charset="-34"/>
                      <a:cs typeface="Angsana New" panose="02020603050405020304" pitchFamily="18" charset="-34"/>
                      <a:sym typeface="Wingdings 2"/>
                    </a:rPr>
                    <a:t>3. Gross Value : </a:t>
                  </a:r>
                  <a:r>
                    <a:rPr lang="th-TH" sz="2000" dirty="0">
                      <a:latin typeface="Angsana New" panose="02020603050405020304" pitchFamily="18" charset="-34"/>
                      <a:cs typeface="Angsana New" panose="02020603050405020304" pitchFamily="18" charset="-34"/>
                      <a:sym typeface="Wingdings 2"/>
                    </a:rPr>
                    <a:t>ใส่จำนวนเงินที่ต้องจ่าย 	</a:t>
                  </a:r>
                  <a:r>
                    <a:rPr lang="en-US" sz="2000" dirty="0">
                      <a:latin typeface="Angsana New" panose="02020603050405020304" pitchFamily="18" charset="-34"/>
                      <a:cs typeface="Angsana New" panose="02020603050405020304" pitchFamily="18" charset="-34"/>
                      <a:sym typeface="Wingdings 2"/>
                    </a:rPr>
                    <a:t>				</a:t>
                  </a:r>
                  <a:endParaRPr lang="th-TH" sz="2000" dirty="0">
                    <a:latin typeface="Angsana New" panose="02020603050405020304" pitchFamily="18" charset="-34"/>
                    <a:cs typeface="Angsana New" panose="02020603050405020304" pitchFamily="18" charset="-34"/>
                    <a:sym typeface="Wingdings 2"/>
                  </a:endParaRPr>
                </a:p>
              </p:txBody>
            </p:sp>
          </p:grp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8693282-17FE-40DB-9F01-34C48F2077C2}"/>
                  </a:ext>
                </a:extLst>
              </p:cNvPr>
              <p:cNvSpPr/>
              <p:nvPr/>
            </p:nvSpPr>
            <p:spPr>
              <a:xfrm>
                <a:off x="3058358" y="4603102"/>
                <a:ext cx="2008164" cy="14929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B303096-9862-487A-B42F-9905986EF435}"/>
                  </a:ext>
                </a:extLst>
              </p:cNvPr>
              <p:cNvSpPr/>
              <p:nvPr/>
            </p:nvSpPr>
            <p:spPr>
              <a:xfrm>
                <a:off x="2575764" y="2976467"/>
                <a:ext cx="848572" cy="170514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76012BE-E783-4507-AE6D-871DAD9280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894" t="14024" r="41591" b="57992"/>
            <a:stretch/>
          </p:blipFill>
          <p:spPr>
            <a:xfrm>
              <a:off x="2379821" y="3196848"/>
              <a:ext cx="167950" cy="25995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A8E0057-488B-4CCD-9C33-D7FB19DFA2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840" t="15037" r="23666" b="59706"/>
            <a:stretch/>
          </p:blipFill>
          <p:spPr>
            <a:xfrm>
              <a:off x="4796452" y="3219382"/>
              <a:ext cx="167950" cy="22069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3AFADFE-149B-4215-BB90-CE35A3E073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7926" t="14443" r="7773" b="60559"/>
            <a:stretch/>
          </p:blipFill>
          <p:spPr>
            <a:xfrm>
              <a:off x="2295846" y="3824735"/>
              <a:ext cx="167950" cy="25192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5DB08A4-A1E1-4D98-9666-EB80D27FBE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547" t="42165" r="57105" b="31737"/>
            <a:stretch/>
          </p:blipFill>
          <p:spPr>
            <a:xfrm>
              <a:off x="2314508" y="4870828"/>
              <a:ext cx="150740" cy="18399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02F2084-2B14-405F-9F4A-6ADC90F1F6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238" t="41484" r="40999" b="32889"/>
            <a:stretch/>
          </p:blipFill>
          <p:spPr>
            <a:xfrm>
              <a:off x="334510" y="2223767"/>
              <a:ext cx="197335" cy="244296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2DBBDA1-B409-4463-B0D8-0452E34494B8}"/>
                </a:ext>
              </a:extLst>
            </p:cNvPr>
            <p:cNvSpPr/>
            <p:nvPr/>
          </p:nvSpPr>
          <p:spPr>
            <a:xfrm>
              <a:off x="541176" y="2273138"/>
              <a:ext cx="239636" cy="18282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3807468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876</TotalTime>
  <Words>808</Words>
  <Application>Microsoft Office PowerPoint</Application>
  <PresentationFormat>Widescreen</PresentationFormat>
  <Paragraphs>104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Angsana New</vt:lpstr>
      <vt:lpstr>Arial</vt:lpstr>
      <vt:lpstr>Calibri</vt:lpstr>
      <vt:lpstr>Calibri Light</vt:lpstr>
      <vt:lpstr>Office Theme</vt:lpstr>
      <vt:lpstr>APP110 การบันทึกชำระหนี้แบบไม่ผ่านการตั้งหนี้ และจ่ายชำระล่วงหน้า(AP Payment Entry : Manual Miscellaneous Payment and Prepayment)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 110</dc:title>
  <dc:creator>Arunee Songprasert</dc:creator>
  <cp:lastModifiedBy>Arunee Songprasert</cp:lastModifiedBy>
  <cp:revision>50</cp:revision>
  <dcterms:created xsi:type="dcterms:W3CDTF">2024-08-06T08:47:52Z</dcterms:created>
  <dcterms:modified xsi:type="dcterms:W3CDTF">2024-08-09T01:37:14Z</dcterms:modified>
</cp:coreProperties>
</file>